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4497648" y="286899"/>
            <a:ext cx="319670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 Cursive Looped" panose="02000000000000000000" pitchFamily="2" charset="0"/>
              </a:rPr>
              <a:t>Light – Year 6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683660" y="1145669"/>
            <a:ext cx="3244788" cy="267765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recognise that they need light in order to see things and that dark is the absence of light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notice that light is reflected from surfaces 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recognise that light from the sun can be dangerous and that there are ways to protect their eyes </a:t>
            </a: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GB" sz="12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n-GB" sz="12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ind patterns in the way that the size of shadows changes</a:t>
            </a:r>
          </a:p>
          <a:p>
            <a:pPr marL="342900" lvl="0" indent="-342900"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recognise that shadows are formed when the light from a light source is blocked by a solid object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683660" y="4188049"/>
            <a:ext cx="3596842" cy="2445734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recognise that light appears to travel in straight lines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use the idea that light travels in straight lines to explain that objects are seen because they give out or reflect light into the eye 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Use the idea that light travels in straight lines to explain why shadows have the same shape as the objects that cast them.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explain that we see things because light travels from light sources to our eyes or from light sources to objects and then to our eyes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5036795"/>
              </p:ext>
            </p:extLst>
          </p:nvPr>
        </p:nvGraphicFramePr>
        <p:xfrm>
          <a:off x="6478390" y="2142702"/>
          <a:ext cx="5571026" cy="4594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5513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2785513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2396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050" b="0" i="0" u="sng">
                          <a:latin typeface="Twinkl Cursive Looped" panose="02000000000000000000" pitchFamily="2" charset="0"/>
                        </a:rPr>
                        <a:t>Key Vocabulary </a:t>
                      </a:r>
                      <a:endParaRPr lang="en-GB" sz="1050" b="0" i="0" u="sng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050" b="0" i="0" dirty="0">
                          <a:latin typeface="Twinkl Cursive Looped" panose="02000000000000000000" pitchFamily="2" charset="0"/>
                        </a:rPr>
                        <a:t>Light 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any object or phenomenon that emits light energy</a:t>
                      </a:r>
                      <a:endParaRPr lang="en-GB" sz="105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050" b="0" i="0" dirty="0">
                          <a:latin typeface="Twinkl Cursive Looped" panose="02000000000000000000" pitchFamily="2" charset="0"/>
                        </a:rPr>
                        <a:t>Absence of light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darkness, a physical condition resulting from a lack of illumination</a:t>
                      </a:r>
                      <a:endParaRPr lang="en-GB" sz="105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204952">
                <a:tc>
                  <a:txBody>
                    <a:bodyPr/>
                    <a:lstStyle/>
                    <a:p>
                      <a:r>
                        <a:rPr lang="en-GB" sz="1050" b="0" i="0" dirty="0">
                          <a:latin typeface="Twinkl Cursive Looped" panose="02000000000000000000" pitchFamily="2" charset="0"/>
                        </a:rPr>
                        <a:t>Surface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outermost, top, or boundary layer of a physical object, liquid, or area</a:t>
                      </a:r>
                      <a:endParaRPr lang="en-GB" sz="105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050" b="0" i="0" dirty="0">
                          <a:latin typeface="Twinkl Cursive Looped" panose="02000000000000000000" pitchFamily="2" charset="0"/>
                        </a:rPr>
                        <a:t>Shadow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dark, two-dimensional shape or area cast upon a surface when an object intercepts light rays</a:t>
                      </a:r>
                      <a:endParaRPr lang="en-GB" sz="105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  <a:tr h="192959">
                <a:tc>
                  <a:txBody>
                    <a:bodyPr/>
                    <a:lstStyle/>
                    <a:p>
                      <a:r>
                        <a:rPr lang="en-GB" sz="1050" b="0" i="0" dirty="0">
                          <a:latin typeface="Twinkl Cursive Looped" panose="02000000000000000000" pitchFamily="2" charset="0"/>
                        </a:rPr>
                        <a:t>Reflect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to throw back light, heat, or sound from a surface, to mirror an image, or to think seriously and carefully</a:t>
                      </a:r>
                      <a:endParaRPr lang="en-GB" sz="105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5980290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050" b="0" i="0" dirty="0">
                          <a:latin typeface="Twinkl Cursive Looped" panose="02000000000000000000" pitchFamily="2" charset="0"/>
                        </a:rPr>
                        <a:t>Mirror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Twinkl Cursive Looped" panose="02000000000000000000" pitchFamily="2" charset="0"/>
                        </a:rPr>
                        <a:t>a reflective surface, typically glass coated with metal, that produces an image of whatever is in front of it</a:t>
                      </a:r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.</a:t>
                      </a:r>
                      <a:endParaRPr lang="en-GB" sz="105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5033638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050" b="0" i="0" dirty="0">
                          <a:latin typeface="Twinkl Cursive Looped" panose="02000000000000000000" pitchFamily="2" charset="0"/>
                        </a:rPr>
                        <a:t>Light rays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narrow, straight-line paths of light energy, commonly </a:t>
                      </a:r>
                      <a:r>
                        <a:rPr lang="en-GB" sz="1050" b="0" i="0" kern="1200" dirty="0" err="1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modeled</a:t>
                      </a:r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in physics as lines drawn at 90-degree angles to light waves</a:t>
                      </a:r>
                      <a:endParaRPr lang="en-GB" sz="105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5148982"/>
                  </a:ext>
                </a:extLst>
              </a:tr>
              <a:tr h="221577">
                <a:tc>
                  <a:txBody>
                    <a:bodyPr/>
                    <a:lstStyle/>
                    <a:p>
                      <a:r>
                        <a:rPr lang="en-GB" sz="1050" b="0" i="0" dirty="0">
                          <a:latin typeface="Twinkl Cursive Looped" panose="02000000000000000000" pitchFamily="2" charset="0"/>
                        </a:rPr>
                        <a:t>Straight lines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one-dimensional, infinitely long path that has no curves, bends, or thickness</a:t>
                      </a:r>
                      <a:endParaRPr lang="en-GB" sz="105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7141812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050" b="0" i="0" dirty="0">
                          <a:latin typeface="Twinkl Cursive Looped" panose="02000000000000000000" pitchFamily="2" charset="0"/>
                        </a:rPr>
                        <a:t>Sunlight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light and radiation that comes directly from the sun</a:t>
                      </a:r>
                      <a:endParaRPr lang="en-GB" sz="105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128587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10542966" y="46471"/>
            <a:ext cx="1521905" cy="1365469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 dirty="0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1026" name="Picture 2" descr="Let's learn about light">
            <a:extLst>
              <a:ext uri="{FF2B5EF4-FFF2-40B4-BE49-F238E27FC236}">
                <a16:creationId xmlns:a16="http://schemas.microsoft.com/office/drawing/2014/main" id="{A44A6C79-12C9-441D-AD96-BB1BAD938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801" y="1127081"/>
            <a:ext cx="2244402" cy="1261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ight...tackle the tricky bits">
            <a:extLst>
              <a:ext uri="{FF2B5EF4-FFF2-40B4-BE49-F238E27FC236}">
                <a16:creationId xmlns:a16="http://schemas.microsoft.com/office/drawing/2014/main" id="{E9110A1B-7F1A-4E8D-9C18-6B363EC43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0318" y="672096"/>
            <a:ext cx="2270499" cy="1268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eflected light KS2 | Y6 Science Lesson Resources | Oak National Academy">
            <a:extLst>
              <a:ext uri="{FF2B5EF4-FFF2-40B4-BE49-F238E27FC236}">
                <a16:creationId xmlns:a16="http://schemas.microsoft.com/office/drawing/2014/main" id="{21076879-9407-4D4E-AEBA-9791C00E5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634" y="2448750"/>
            <a:ext cx="1959624" cy="2569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203</TotalTime>
  <Words>335</Words>
  <Application>Microsoft Office PowerPoint</Application>
  <PresentationFormat>Widescreen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Symbol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Beth Pickering</cp:lastModifiedBy>
  <cp:revision>15</cp:revision>
  <cp:lastPrinted>2025-02-06T10:31:54Z</cp:lastPrinted>
  <dcterms:created xsi:type="dcterms:W3CDTF">2025-01-23T10:05:23Z</dcterms:created>
  <dcterms:modified xsi:type="dcterms:W3CDTF">2026-04-29T11:13:10Z</dcterms:modified>
</cp:coreProperties>
</file>