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Dalton" userId="ecc03931-2919-4beb-bd8e-95ddefaa17c3" providerId="ADAL" clId="{A9C7C55A-47E1-4ABC-A006-708ACD6DCBF4}"/>
    <pc:docChg chg="modSld">
      <pc:chgData name="Amanda Dalton" userId="ecc03931-2919-4beb-bd8e-95ddefaa17c3" providerId="ADAL" clId="{A9C7C55A-47E1-4ABC-A006-708ACD6DCBF4}" dt="2026-04-06T09:42:39.458" v="5" actId="20577"/>
      <pc:docMkLst>
        <pc:docMk/>
      </pc:docMkLst>
      <pc:sldChg chg="modSp mod">
        <pc:chgData name="Amanda Dalton" userId="ecc03931-2919-4beb-bd8e-95ddefaa17c3" providerId="ADAL" clId="{A9C7C55A-47E1-4ABC-A006-708ACD6DCBF4}" dt="2026-04-06T09:42:39.458" v="5" actId="20577"/>
        <pc:sldMkLst>
          <pc:docMk/>
          <pc:sldMk cId="1873034050" sldId="256"/>
        </pc:sldMkLst>
        <pc:spChg chg="mod">
          <ac:chgData name="Amanda Dalton" userId="ecc03931-2919-4beb-bd8e-95ddefaa17c3" providerId="ADAL" clId="{A9C7C55A-47E1-4ABC-A006-708ACD6DCBF4}" dt="2026-04-06T09:42:39.458" v="5" actId="20577"/>
          <ac:spMkLst>
            <pc:docMk/>
            <pc:sldMk cId="1873034050" sldId="256"/>
            <ac:spMk id="4" creationId="{0A247B8F-1D07-4FCC-9D15-46A88F6499D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572125" y="287022"/>
            <a:ext cx="79432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Health </a:t>
            </a:r>
            <a:r>
              <a:rPr lang="en-GB" sz="3200" u="sng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and Well </a:t>
            </a:r>
            <a:r>
              <a:rPr lang="en-GB" sz="3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B</a:t>
            </a:r>
            <a:r>
              <a:rPr lang="en-GB" sz="3200" u="sng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eing </a:t>
            </a:r>
            <a:r>
              <a:rPr lang="en-GB" sz="3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– PSHE </a:t>
            </a:r>
            <a:r>
              <a:rPr lang="en-GB" sz="32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5" y="1130772"/>
            <a:ext cx="3928991" cy="196977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What it means to be healthy and why it is important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Ways to take care of themselves on a daily basis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Basic hygiene routines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Differences between healthy and unhealthy foods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 Recognise what makes them special and unique including their likes, dislikes and what they are good 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How to manage and whom to tell when finding things difficult, or when things go wrong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How they are the same and different to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About different kinds of 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Rules in the school, home &amp; community</a:t>
            </a:r>
            <a:endParaRPr lang="en-GB" sz="1000" b="1" u="sng" dirty="0">
              <a:latin typeface="Aravis" panose="020F0504050408030004" pitchFamily="34" charset="0"/>
              <a:ea typeface="Aravis" panose="020F05040504080300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37900" y="3297961"/>
            <a:ext cx="3856650" cy="2354491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Aravis" panose="020F0504050408030004" pitchFamily="34" charset="0"/>
                <a:ea typeface="Aravis" panose="020F0504050408030004" pitchFamily="34" charset="0"/>
              </a:rPr>
              <a:t>Understand about routines and habits needed for good physical and mental health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Aravis" panose="020F0504050408030004" pitchFamily="34" charset="0"/>
                <a:ea typeface="Aravis" panose="020F0504050408030004" pitchFamily="34" charset="0"/>
              </a:rPr>
              <a:t>Understand why sleep and rest is important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Know that medicines, including vaccinations and immunisations, can help people</a:t>
            </a:r>
            <a:r>
              <a:rPr lang="en-GB" sz="900" spc="-14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stay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healthy and manage allergies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Understand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the importance 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of,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and routines 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for,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brushing teeth and visiting the</a:t>
            </a:r>
            <a:r>
              <a:rPr lang="en-GB" sz="900" spc="-8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dentist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Know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about food and drink that affect dental</a:t>
            </a:r>
            <a:r>
              <a:rPr lang="en-GB" sz="900" spc="-16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health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Know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how to describe and share a range of</a:t>
            </a:r>
            <a:r>
              <a:rPr lang="en-GB" sz="900" spc="-2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Know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ways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to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feel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good,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calm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down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or</a:t>
            </a:r>
            <a:r>
              <a:rPr lang="en-GB" sz="900" spc="-4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change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their mood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e.g.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playing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outside,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listening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to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music, spending time with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Understand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how</a:t>
            </a:r>
            <a:r>
              <a:rPr lang="en-GB" sz="900" spc="-4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to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manage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big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feelings</a:t>
            </a:r>
            <a:r>
              <a:rPr lang="en-GB" sz="900" spc="-2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including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those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associated</a:t>
            </a:r>
            <a:r>
              <a:rPr lang="en-GB" sz="900" spc="-4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with</a:t>
            </a:r>
            <a:r>
              <a:rPr lang="en-GB" sz="900" spc="-2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change,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loss</a:t>
            </a:r>
            <a:r>
              <a:rPr lang="en-GB" sz="900" spc="-2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 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and bereavement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spc="-30" dirty="0">
                <a:latin typeface="Aravis" panose="020F0504050408030004" pitchFamily="34" charset="0"/>
                <a:ea typeface="Aravis" panose="020F0504050408030004" pitchFamily="34" charset="0"/>
                <a:cs typeface="Lato Light" panose="020F0502020204030203" pitchFamily="34" charset="0"/>
              </a:rPr>
              <a:t>Know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when</a:t>
            </a:r>
            <a:r>
              <a:rPr lang="en-GB" sz="900" spc="-1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and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how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to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ask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for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help,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and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how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to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help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others,</a:t>
            </a:r>
            <a:r>
              <a:rPr lang="en-GB" sz="900" spc="-3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with</a:t>
            </a:r>
            <a:r>
              <a:rPr lang="en-GB" sz="900" spc="-1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their</a:t>
            </a:r>
            <a:r>
              <a:rPr lang="en-GB" sz="900" spc="-25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Aravis" panose="020F0504050408030004" pitchFamily="34" charset="0"/>
                <a:ea typeface="Aravis" panose="020F0504050408030004" pitchFamily="34" charset="0"/>
                <a:cs typeface="Times New Roman" panose="02020603050405020304" pitchFamily="18" charset="0"/>
              </a:rPr>
              <a:t>feelings</a:t>
            </a:r>
            <a:endParaRPr lang="en-GB" sz="900" dirty="0">
              <a:latin typeface="Aravis" panose="020F0504050408030004" pitchFamily="34" charset="0"/>
              <a:ea typeface="Aravis" panose="020F05040504080300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990437"/>
              </p:ext>
            </p:extLst>
          </p:nvPr>
        </p:nvGraphicFramePr>
        <p:xfrm>
          <a:off x="5002034" y="1124900"/>
          <a:ext cx="6577506" cy="1785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Routine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Something that you do regularly –  tasks or actions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Mental health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Affects how we think, feel and act and managing our emotions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Grief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The intense emotional response to losing someone we love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Goals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particular target you are working to achieve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671C42DC-D6BD-9EB8-B55E-77B816C9952A}"/>
              </a:ext>
            </a:extLst>
          </p:cNvPr>
          <p:cNvSpPr/>
          <p:nvPr/>
        </p:nvSpPr>
        <p:spPr>
          <a:xfrm>
            <a:off x="225840" y="5727228"/>
            <a:ext cx="3297698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Brush your teeth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CD2DEC4-85F4-12B4-340E-20EA6A45D74F}"/>
              </a:ext>
            </a:extLst>
          </p:cNvPr>
          <p:cNvSpPr/>
          <p:nvPr/>
        </p:nvSpPr>
        <p:spPr>
          <a:xfrm>
            <a:off x="5282225" y="5390842"/>
            <a:ext cx="2135521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Stay calm 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2A12194B-EAE4-BCE1-E6B7-52F2903D4293}"/>
              </a:ext>
            </a:extLst>
          </p:cNvPr>
          <p:cNvSpPr/>
          <p:nvPr/>
        </p:nvSpPr>
        <p:spPr>
          <a:xfrm>
            <a:off x="3626603" y="6240264"/>
            <a:ext cx="2920992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Talk to people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4686F-71A7-4AA8-BFB1-DF5FE901C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860"/>
          <a:stretch/>
        </p:blipFill>
        <p:spPr>
          <a:xfrm>
            <a:off x="5013436" y="3805795"/>
            <a:ext cx="2561732" cy="1311811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513D6828-5D4E-4A87-85CE-679780EE5E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9817" y="3114121"/>
            <a:ext cx="2124075" cy="2409825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0587FFB-982C-43FF-BE28-3FBA9647D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8845" y="4054419"/>
            <a:ext cx="2171700" cy="2105025"/>
          </a:xfrm>
          <a:prstGeom prst="rect">
            <a:avLst/>
          </a:prstGeom>
        </p:spPr>
      </p:pic>
      <p:sp>
        <p:nvSpPr>
          <p:cNvPr id="121" name="TextBox 120">
            <a:extLst>
              <a:ext uri="{FF2B5EF4-FFF2-40B4-BE49-F238E27FC236}">
                <a16:creationId xmlns:a16="http://schemas.microsoft.com/office/drawing/2014/main" id="{68EFBCC6-A2B8-4D9D-8B98-3184A47789BB}"/>
              </a:ext>
            </a:extLst>
          </p:cNvPr>
          <p:cNvSpPr txBox="1"/>
          <p:nvPr/>
        </p:nvSpPr>
        <p:spPr>
          <a:xfrm>
            <a:off x="8316997" y="3159464"/>
            <a:ext cx="145393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Physical health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5E5B3AB-9F8D-48AD-8241-C92DB5C48C8F}"/>
              </a:ext>
            </a:extLst>
          </p:cNvPr>
          <p:cNvSpPr txBox="1"/>
          <p:nvPr/>
        </p:nvSpPr>
        <p:spPr>
          <a:xfrm>
            <a:off x="5002034" y="3255755"/>
            <a:ext cx="268419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Mental </a:t>
            </a:r>
            <a:r>
              <a:rPr lang="en-GB" sz="1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 health</a:t>
            </a:r>
          </a:p>
        </p:txBody>
      </p: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CF619-48FD-4DAD-97CD-E1EA6239EA9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AB735B4A-4A09-4C6F-9795-28A63FE0BE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6B335B-7434-48E0-97EC-A9FF8917EFC7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183</TotalTime>
  <Words>300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Amanda Dalton</cp:lastModifiedBy>
  <cp:revision>18</cp:revision>
  <dcterms:created xsi:type="dcterms:W3CDTF">2025-01-23T10:05:23Z</dcterms:created>
  <dcterms:modified xsi:type="dcterms:W3CDTF">2026-04-06T09:42:45Z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