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9" d="100"/>
          <a:sy n="39" d="100"/>
        </p:scale>
        <p:origin x="36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679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8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1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91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31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263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8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796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37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82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4096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7620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9444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770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398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8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3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639945" y="286899"/>
            <a:ext cx="46039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u="sng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rebuchet MS" panose="020B0603020202020204"/>
              </a:rPr>
              <a:t>Relationships </a:t>
            </a:r>
            <a:r>
              <a:rPr lang="en-GB" sz="3600" u="sng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rebuchet MS" panose="020B0603020202020204"/>
              </a:rPr>
              <a:t>- </a:t>
            </a:r>
            <a:r>
              <a:rPr kumimoji="0" lang="en-GB" sz="3600" b="0" i="0" u="sng" strike="noStrike" kern="1200" cap="none" spc="0" normalizeH="0" baseline="0" noProof="0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rPr>
              <a:t>Year </a:t>
            </a:r>
            <a:r>
              <a:rPr lang="en-GB" sz="3600" u="sng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rebuchet MS" panose="020B0603020202020204"/>
              </a:rPr>
              <a:t>6</a:t>
            </a:r>
            <a:endParaRPr kumimoji="0" lang="en-GB" sz="3600" b="0" i="0" u="sng" strike="noStrike" kern="1200" cap="none" spc="0" normalizeH="0" baseline="0" noProof="0" dirty="0">
              <a:ln w="0"/>
              <a:solidFill>
                <a:srgbClr val="90C22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4506284" cy="1200329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Things I should already know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How to manage friendships and peer influence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Physical contact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Feeling safe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Responding respectfully to a wide range of people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Recognising prejudice and discrimination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419049" y="3893445"/>
            <a:ext cx="4208610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Families and friendships </a:t>
            </a:r>
          </a:p>
          <a:p>
            <a:r>
              <a:rPr lang="en-GB" sz="1200" dirty="0">
                <a:latin typeface="Twinkl Cursive Looped" panose="02000000000000000000" pitchFamily="2" charset="0"/>
              </a:rPr>
              <a:t>Attraction to others; romantic relationships; civil partnership and marriage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Safe relationships </a:t>
            </a:r>
          </a:p>
          <a:p>
            <a:r>
              <a:rPr lang="en-GB" sz="1200" dirty="0">
                <a:latin typeface="Twinkl Cursive Looped" panose="02000000000000000000" pitchFamily="2" charset="0"/>
              </a:rPr>
              <a:t>Recognising and managing pressure; consent in different situations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Respecting ourselves </a:t>
            </a:r>
            <a:r>
              <a:rPr lang="en-GB" sz="1200" u="sng">
                <a:solidFill>
                  <a:prstClr val="black"/>
                </a:solidFill>
                <a:latin typeface="Twinkl Cursive Looped" panose="02000000000000000000" pitchFamily="2" charset="0"/>
              </a:rPr>
              <a:t>and others </a:t>
            </a:r>
            <a:endParaRPr lang="en-GB" sz="1200" u="sng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r>
              <a:rPr lang="en-GB" sz="1200" dirty="0">
                <a:latin typeface="Twinkl Cursive Looped" panose="02000000000000000000" pitchFamily="2" charset="0"/>
              </a:rPr>
              <a:t>Expressing opinions and respecting other points of view, including discussing topical issues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59539"/>
            <a:ext cx="1521905" cy="1400418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D0BE06AC-B17D-4712-BC72-B1DCED32D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126657"/>
              </p:ext>
            </p:extLst>
          </p:nvPr>
        </p:nvGraphicFramePr>
        <p:xfrm>
          <a:off x="5175856" y="3310527"/>
          <a:ext cx="6843144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1572">
                  <a:extLst>
                    <a:ext uri="{9D8B030D-6E8A-4147-A177-3AD203B41FA5}">
                      <a16:colId xmlns:a16="http://schemas.microsoft.com/office/drawing/2014/main" val="1960877660"/>
                    </a:ext>
                  </a:extLst>
                </a:gridCol>
                <a:gridCol w="3421572">
                  <a:extLst>
                    <a:ext uri="{9D8B030D-6E8A-4147-A177-3AD203B41FA5}">
                      <a16:colId xmlns:a16="http://schemas.microsoft.com/office/drawing/2014/main" val="316633415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</a:t>
                      </a: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4372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Attraction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force that pulls things together, or something that draws people towards it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619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Romantic Relationship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close connection between two people who have strong feelings of love, affection, and admiration for each other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. 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695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Civil Partnership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legal, committed relationship between two adults (same-sex or opposite-sex) that offers similar rights and responsibilities to marriage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7989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Marriage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special, legal, and formal commitment between two people who love each other and choose to spend their lives together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498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Pressure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feeling that someone is pushing you—or influencing you—towards a certain choice or behaviour, whether it is good or bad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0693117"/>
                  </a:ext>
                </a:extLst>
              </a:tr>
            </a:tbl>
          </a:graphicData>
        </a:graphic>
      </p:graphicFrame>
      <p:pic>
        <p:nvPicPr>
          <p:cNvPr id="6" name="Picture 2" descr="Pudsey Lowtown Primary School - PSHE">
            <a:extLst>
              <a:ext uri="{FF2B5EF4-FFF2-40B4-BE49-F238E27FC236}">
                <a16:creationId xmlns:a16="http://schemas.microsoft.com/office/drawing/2014/main" id="{469EAFCA-C08E-918E-11DC-FE9D8B98E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40" y="2591328"/>
            <a:ext cx="2170605" cy="104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PSHE">
            <a:extLst>
              <a:ext uri="{FF2B5EF4-FFF2-40B4-BE49-F238E27FC236}">
                <a16:creationId xmlns:a16="http://schemas.microsoft.com/office/drawing/2014/main" id="{35732A47-F2F0-9C41-E6C6-622FAF109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718" y="1454802"/>
            <a:ext cx="1995487" cy="165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ealthy Love vs. Unhealthy Love | Self-Love Rainbow">
            <a:extLst>
              <a:ext uri="{FF2B5EF4-FFF2-40B4-BE49-F238E27FC236}">
                <a16:creationId xmlns:a16="http://schemas.microsoft.com/office/drawing/2014/main" id="{704D5951-A5DF-02B9-699A-8E47F7C15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256" y="1131484"/>
            <a:ext cx="1980789" cy="198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91807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A4AA24-9EBD-450C-9A4F-421D61B710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6EC716-714C-462D-A105-C67E580CD8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903143-8C74-495E-A3CF-193D36E4F264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195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Melanie Jones</dc:creator>
  <cp:lastModifiedBy>Beth Pickering</cp:lastModifiedBy>
  <cp:revision>10</cp:revision>
  <dcterms:created xsi:type="dcterms:W3CDTF">2026-01-12T14:16:47Z</dcterms:created>
  <dcterms:modified xsi:type="dcterms:W3CDTF">2026-04-29T13:48:08Z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