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679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581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21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491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31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263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81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796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037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682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40968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7620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294445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7700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3986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286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533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2402607" y="153457"/>
            <a:ext cx="712637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u="sng" dirty="0">
                <a:ln w="0"/>
                <a:solidFill>
                  <a:srgbClr val="90C22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rebuchet MS" panose="020B0603020202020204"/>
              </a:rPr>
              <a:t>Living in the Wider World - </a:t>
            </a:r>
            <a:r>
              <a:rPr kumimoji="0" lang="en-GB" sz="3600" b="0" i="0" u="sng" strike="noStrike" kern="1200" cap="none" spc="0" normalizeH="0" baseline="0" noProof="0" dirty="0">
                <a:ln w="0"/>
                <a:solidFill>
                  <a:srgbClr val="90C22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+mn-cs"/>
              </a:rPr>
              <a:t>Year </a:t>
            </a:r>
            <a:r>
              <a:rPr lang="en-GB" sz="3600" u="sng" dirty="0">
                <a:ln w="0"/>
                <a:solidFill>
                  <a:srgbClr val="90C22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rebuchet MS" panose="020B0603020202020204"/>
              </a:rPr>
              <a:t>6</a:t>
            </a:r>
            <a:endParaRPr kumimoji="0" lang="en-GB" sz="3600" b="0" i="0" u="sng" strike="noStrike" kern="1200" cap="none" spc="0" normalizeH="0" baseline="0" noProof="0" dirty="0">
              <a:ln w="0"/>
              <a:solidFill>
                <a:srgbClr val="90C226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7" y="1130772"/>
            <a:ext cx="4506284" cy="156966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 Cursive Looped" panose="02000000000000000000" pitchFamily="2" charset="0"/>
                <a:ea typeface="+mn-ea"/>
                <a:cs typeface="+mn-cs"/>
              </a:rPr>
              <a:t>Things I should already know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Protecting the environment 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Compassion towards others 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How information online is targeted 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Different media types – their role and impact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Identifying job interests and aspirations 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What influences career choices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Workplace stereotypes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419049" y="3893445"/>
            <a:ext cx="4208610" cy="2308324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 Cursive Looped" panose="02000000000000000000" pitchFamily="2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sng" dirty="0">
                <a:solidFill>
                  <a:prstClr val="black"/>
                </a:solidFill>
                <a:latin typeface="Twinkl Cursive Looped" panose="02000000000000000000" pitchFamily="2" charset="0"/>
              </a:rPr>
              <a:t>Belonging to a community </a:t>
            </a:r>
          </a:p>
          <a:p>
            <a:r>
              <a:rPr lang="en-GB" sz="1200" dirty="0">
                <a:latin typeface="Twinkl Cursive Looped" panose="02000000000000000000" pitchFamily="2" charset="0"/>
              </a:rPr>
              <a:t>Valuing diversity; challenging discrimination and stereotypes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u="sng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sng" dirty="0">
                <a:solidFill>
                  <a:prstClr val="black"/>
                </a:solidFill>
                <a:latin typeface="Twinkl Cursive Looped" panose="02000000000000000000" pitchFamily="2" charset="0"/>
              </a:rPr>
              <a:t>Media Literacy and Digital Resilience </a:t>
            </a:r>
          </a:p>
          <a:p>
            <a:r>
              <a:rPr lang="en-GB" sz="1200" dirty="0">
                <a:latin typeface="Twinkl Cursive Looped" panose="02000000000000000000" pitchFamily="2" charset="0"/>
              </a:rPr>
              <a:t>Evaluating media sources; sharing things online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sng" dirty="0">
                <a:solidFill>
                  <a:prstClr val="black"/>
                </a:solidFill>
                <a:latin typeface="Twinkl Cursive Looped" panose="02000000000000000000" pitchFamily="2" charset="0"/>
              </a:rPr>
              <a:t>Money and Work</a:t>
            </a:r>
          </a:p>
          <a:p>
            <a:r>
              <a:rPr lang="en-GB" sz="1200" dirty="0">
                <a:latin typeface="Twinkl Cursive Looped" panose="02000000000000000000" pitchFamily="2" charset="0"/>
              </a:rPr>
              <a:t>Influences and attitudes to money; money and financial risks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10542966" y="59539"/>
            <a:ext cx="1521905" cy="1400418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</p:grp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D0BE06AC-B17D-4712-BC72-B1DCED32DC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4074347"/>
              </p:ext>
            </p:extLst>
          </p:nvPr>
        </p:nvGraphicFramePr>
        <p:xfrm>
          <a:off x="5114896" y="3026345"/>
          <a:ext cx="6843144" cy="3571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1572">
                  <a:extLst>
                    <a:ext uri="{9D8B030D-6E8A-4147-A177-3AD203B41FA5}">
                      <a16:colId xmlns:a16="http://schemas.microsoft.com/office/drawing/2014/main" val="1960877660"/>
                    </a:ext>
                  </a:extLst>
                </a:gridCol>
                <a:gridCol w="3421572">
                  <a:extLst>
                    <a:ext uri="{9D8B030D-6E8A-4147-A177-3AD203B41FA5}">
                      <a16:colId xmlns:a16="http://schemas.microsoft.com/office/drawing/2014/main" val="316633415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latin typeface="Twinkl Cursive Looped" panose="02000000000000000000" pitchFamily="2" charset="0"/>
                        </a:rPr>
                        <a:t>Vocabulary</a:t>
                      </a:r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43729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Diversity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many ways people are different from one another.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16199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Discrimination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when someone is treated differently or unfairly for being who they are, or for a particular quality or feature they might have.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66951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Stereotypes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very easy and simple idea or opinion of a person, group or thing. Mostly, it is an incorrect judgement, idea or belief many people have about a group that is based upon how they look or behave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79892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Money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medium of exchange used to buy goods and services, serving as a standard measure of value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54983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Financial risks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possibility of losing money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 or not making as much money as you hoped when you make a financial decision</a:t>
                      </a:r>
                      <a:endParaRPr lang="en-GB" sz="12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0693117"/>
                  </a:ext>
                </a:extLst>
              </a:tr>
            </a:tbl>
          </a:graphicData>
        </a:graphic>
      </p:graphicFrame>
      <p:pic>
        <p:nvPicPr>
          <p:cNvPr id="6" name="Picture 2" descr="Pudsey Lowtown Primary School - PSHE">
            <a:extLst>
              <a:ext uri="{FF2B5EF4-FFF2-40B4-BE49-F238E27FC236}">
                <a16:creationId xmlns:a16="http://schemas.microsoft.com/office/drawing/2014/main" id="{A7712C2B-8309-0FAD-72DC-9A1F90C1F7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810" y="1125701"/>
            <a:ext cx="4882593" cy="1615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991807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03a330f0f750a06c5a9489748d90fb4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6cd8fdd7d57a1bfef2a5249ed7c99c5c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903143-8C74-495E-A3CF-193D36E4F264}">
  <ds:schemaRefs>
    <ds:schemaRef ds:uri="http://schemas.microsoft.com/office/2006/metadata/properties"/>
    <ds:schemaRef ds:uri="http://schemas.microsoft.com/office/infopath/2007/PartnerControls"/>
    <ds:schemaRef ds:uri="fe7d9c45-4f31-48a1-aaaf-9b14d98a2c27"/>
    <ds:schemaRef ds:uri="ecb2cf84-6029-4acf-9dbd-6a7eff6c5799"/>
  </ds:schemaRefs>
</ds:datastoreItem>
</file>

<file path=customXml/itemProps2.xml><?xml version="1.0" encoding="utf-8"?>
<ds:datastoreItem xmlns:ds="http://schemas.openxmlformats.org/officeDocument/2006/customXml" ds:itemID="{DD6EC716-714C-462D-A105-C67E580CD8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b2cf84-6029-4acf-9dbd-6a7eff6c5799"/>
    <ds:schemaRef ds:uri="fe7d9c45-4f31-48a1-aaaf-9b14d98a2c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BA4AA24-9EBD-450C-9A4F-421D61B7101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209</Words>
  <Application>Microsoft Office PowerPoint</Application>
  <PresentationFormat>Widescreen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</dc:title>
  <dc:creator>Melanie Jones</dc:creator>
  <cp:lastModifiedBy>Beth Pickering</cp:lastModifiedBy>
  <cp:revision>10</cp:revision>
  <dcterms:created xsi:type="dcterms:W3CDTF">2026-01-12T14:16:47Z</dcterms:created>
  <dcterms:modified xsi:type="dcterms:W3CDTF">2026-04-29T13:47:24Z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  <property fmtid="{D5CDD505-2E9C-101B-9397-08002B2CF9AE}" pid="3" name="MediaServiceImageTags">
    <vt:lpwstr/>
  </property>
</Properties>
</file>