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894411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63446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85600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56570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29/04/2026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344951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29/04/2026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80955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29/04/2026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93077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5136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39231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2491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01912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62187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0602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4286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321188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44192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29/04/2026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3502915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6D1E-A874-497F-A6F3-03CF253C873F}"/>
              </a:ext>
            </a:extLst>
          </p:cNvPr>
          <p:cNvSpPr>
            <a:spLocks noGrp="1"/>
          </p:cNvSpPr>
          <p:nvPr>
            <p:ph type="ctrTitle"/>
          </p:nvPr>
        </p:nvSpPr>
        <p:spPr>
          <a:xfrm>
            <a:off x="807868" y="337351"/>
            <a:ext cx="10315852" cy="5877018"/>
          </a:xfrm>
        </p:spPr>
        <p:txBody>
          <a:bodyPr/>
          <a:lstStyle/>
          <a:p>
            <a:r>
              <a:rPr lang="en-GB" dirty="0"/>
              <a:t>  </a:t>
            </a:r>
          </a:p>
        </p:txBody>
      </p:sp>
      <p:sp>
        <p:nvSpPr>
          <p:cNvPr id="4" name="Rectangle 3">
            <a:extLst>
              <a:ext uri="{FF2B5EF4-FFF2-40B4-BE49-F238E27FC236}">
                <a16:creationId xmlns:a16="http://schemas.microsoft.com/office/drawing/2014/main" id="{0A247B8F-1D07-4FCC-9D15-46A88F6499D7}"/>
              </a:ext>
            </a:extLst>
          </p:cNvPr>
          <p:cNvSpPr/>
          <p:nvPr/>
        </p:nvSpPr>
        <p:spPr>
          <a:xfrm>
            <a:off x="2318374" y="286899"/>
            <a:ext cx="7555273" cy="646331"/>
          </a:xfrm>
          <a:prstGeom prst="rect">
            <a:avLst/>
          </a:prstGeom>
          <a:noFill/>
        </p:spPr>
        <p:txBody>
          <a:bodyPr wrap="none" lIns="91440" tIns="45720" rIns="91440" bIns="45720">
            <a:spAutoFit/>
          </a:bodyPr>
          <a:lstStyle/>
          <a:p>
            <a:pPr algn="ctr"/>
            <a:r>
              <a:rPr lang="en-GB" sz="3600" b="0" u="sng" cap="none" spc="0" dirty="0">
                <a:ln w="0"/>
                <a:solidFill>
                  <a:schemeClr val="accent1"/>
                </a:solidFill>
                <a:effectLst>
                  <a:outerShdw blurRad="38100" dist="25400" dir="5400000" algn="ctr" rotWithShape="0">
                    <a:srgbClr val="6E747A">
                      <a:alpha val="43000"/>
                    </a:srgbClr>
                  </a:outerShdw>
                </a:effectLst>
                <a:latin typeface="Twinkl Cursive Looped" panose="02000000000000000000" pitchFamily="2" charset="0"/>
              </a:rPr>
              <a:t>Living things and Habitats – Year 6</a:t>
            </a:r>
          </a:p>
        </p:txBody>
      </p:sp>
      <p:sp>
        <p:nvSpPr>
          <p:cNvPr id="5" name="TextBox 4">
            <a:extLst>
              <a:ext uri="{FF2B5EF4-FFF2-40B4-BE49-F238E27FC236}">
                <a16:creationId xmlns:a16="http://schemas.microsoft.com/office/drawing/2014/main" id="{2D998827-D103-448C-9E42-668F38B2EFC5}"/>
              </a:ext>
            </a:extLst>
          </p:cNvPr>
          <p:cNvSpPr txBox="1"/>
          <p:nvPr/>
        </p:nvSpPr>
        <p:spPr>
          <a:xfrm>
            <a:off x="683660" y="1145669"/>
            <a:ext cx="3244788" cy="1200329"/>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Things I should already know</a:t>
            </a:r>
          </a:p>
          <a:p>
            <a:pPr marL="171450" lvl="0" indent="-171450">
              <a:buFont typeface="Arial" panose="020B0604020202020204" pitchFamily="34" charset="0"/>
              <a:buChar char="•"/>
            </a:pPr>
            <a:r>
              <a:rPr lang="en-GB" sz="1200" dirty="0">
                <a:latin typeface="Twinkl Cursive Looped" panose="02000000000000000000" pitchFamily="2" charset="0"/>
              </a:rPr>
              <a:t>Describe the differences in the life cycles of a mammal, an amphibian, an insect and a bird </a:t>
            </a:r>
          </a:p>
          <a:p>
            <a:pPr marL="171450" lvl="0" indent="-171450">
              <a:buFont typeface="Arial" panose="020B0604020202020204" pitchFamily="34" charset="0"/>
              <a:buChar char="•"/>
            </a:pPr>
            <a:r>
              <a:rPr lang="en-GB" sz="1200" dirty="0">
                <a:latin typeface="Twinkl Cursive Looped" panose="02000000000000000000" pitchFamily="2" charset="0"/>
              </a:rPr>
              <a:t>Describe the life process of reproduction in some plants and animals.</a:t>
            </a:r>
          </a:p>
        </p:txBody>
      </p:sp>
      <p:sp>
        <p:nvSpPr>
          <p:cNvPr id="8" name="TextBox 7">
            <a:extLst>
              <a:ext uri="{FF2B5EF4-FFF2-40B4-BE49-F238E27FC236}">
                <a16:creationId xmlns:a16="http://schemas.microsoft.com/office/drawing/2014/main" id="{EF0105E6-BA07-457A-9932-5B2AC69B8D6C}"/>
              </a:ext>
            </a:extLst>
          </p:cNvPr>
          <p:cNvSpPr txBox="1"/>
          <p:nvPr/>
        </p:nvSpPr>
        <p:spPr>
          <a:xfrm>
            <a:off x="683660" y="4581657"/>
            <a:ext cx="2867487" cy="1938992"/>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At the end of my learning I will know</a:t>
            </a:r>
          </a:p>
          <a:p>
            <a:pPr marL="171450" lvl="0" indent="-171450">
              <a:buFont typeface="Arial" panose="020B0604020202020204" pitchFamily="34" charset="0"/>
              <a:buChar char="•"/>
            </a:pPr>
            <a:r>
              <a:rPr lang="en-GB" sz="1200" dirty="0">
                <a:latin typeface="Twinkl Cursive Looped" panose="02000000000000000000" pitchFamily="2" charset="0"/>
              </a:rPr>
              <a:t>Describe how living things are classified into broad groups according to common observable characteristics and based on similarities and differences, including micro-organisms, plants and animals </a:t>
            </a:r>
          </a:p>
          <a:p>
            <a:pPr marL="171450" lvl="0" indent="-171450">
              <a:buFont typeface="Arial" panose="020B0604020202020204" pitchFamily="34" charset="0"/>
              <a:buChar char="•"/>
            </a:pPr>
            <a:r>
              <a:rPr lang="en-GB" sz="1200" dirty="0">
                <a:latin typeface="Twinkl Cursive Looped" panose="02000000000000000000" pitchFamily="2" charset="0"/>
              </a:rPr>
              <a:t>Give reasons for classifying plants and animals based on specific characteristics.</a:t>
            </a:r>
          </a:p>
        </p:txBody>
      </p:sp>
      <p:graphicFrame>
        <p:nvGraphicFramePr>
          <p:cNvPr id="10" name="Table 10">
            <a:extLst>
              <a:ext uri="{FF2B5EF4-FFF2-40B4-BE49-F238E27FC236}">
                <a16:creationId xmlns:a16="http://schemas.microsoft.com/office/drawing/2014/main" id="{A179CA38-19D1-4F95-A408-9E1AF51FA0A5}"/>
              </a:ext>
            </a:extLst>
          </p:cNvPr>
          <p:cNvGraphicFramePr>
            <a:graphicFrameLocks noGrp="1"/>
          </p:cNvGraphicFramePr>
          <p:nvPr>
            <p:extLst>
              <p:ext uri="{D42A27DB-BD31-4B8C-83A1-F6EECF244321}">
                <p14:modId xmlns:p14="http://schemas.microsoft.com/office/powerpoint/2010/main" val="2293657977"/>
              </p:ext>
            </p:extLst>
          </p:nvPr>
        </p:nvGraphicFramePr>
        <p:xfrm>
          <a:off x="6370820" y="1798137"/>
          <a:ext cx="5571026" cy="4846320"/>
        </p:xfrm>
        <a:graphic>
          <a:graphicData uri="http://schemas.openxmlformats.org/drawingml/2006/table">
            <a:tbl>
              <a:tblPr firstRow="1" bandRow="1">
                <a:tableStyleId>{5C22544A-7EE6-4342-B048-85BDC9FD1C3A}</a:tableStyleId>
              </a:tblPr>
              <a:tblGrid>
                <a:gridCol w="2785513">
                  <a:extLst>
                    <a:ext uri="{9D8B030D-6E8A-4147-A177-3AD203B41FA5}">
                      <a16:colId xmlns:a16="http://schemas.microsoft.com/office/drawing/2014/main" val="1601400212"/>
                    </a:ext>
                  </a:extLst>
                </a:gridCol>
                <a:gridCol w="2785513">
                  <a:extLst>
                    <a:ext uri="{9D8B030D-6E8A-4147-A177-3AD203B41FA5}">
                      <a16:colId xmlns:a16="http://schemas.microsoft.com/office/drawing/2014/main" val="1290534164"/>
                    </a:ext>
                  </a:extLst>
                </a:gridCol>
              </a:tblGrid>
              <a:tr h="239618">
                <a:tc gridSpan="2">
                  <a:txBody>
                    <a:bodyPr/>
                    <a:lstStyle/>
                    <a:p>
                      <a:pPr algn="ctr"/>
                      <a:r>
                        <a:rPr lang="en-GB" sz="1200" u="sng">
                          <a:latin typeface="Twinkl Cursive Looped" panose="02000000000000000000" pitchFamily="2" charset="0"/>
                        </a:rPr>
                        <a:t>Key Vocabulary </a:t>
                      </a:r>
                      <a:endParaRPr lang="en-GB" sz="1200" u="sng" dirty="0">
                        <a:latin typeface="Twinkl Cursive Looped" panose="02000000000000000000" pitchFamily="2" charset="0"/>
                      </a:endParaRPr>
                    </a:p>
                  </a:txBody>
                  <a:tcPr/>
                </a:tc>
                <a:tc hMerge="1">
                  <a:txBody>
                    <a:bodyPr/>
                    <a:lstStyle/>
                    <a:p>
                      <a:endParaRPr lang="en-GB" dirty="0"/>
                    </a:p>
                  </a:txBody>
                  <a:tcPr/>
                </a:tc>
                <a:extLst>
                  <a:ext uri="{0D108BD9-81ED-4DB2-BD59-A6C34878D82A}">
                    <a16:rowId xmlns:a16="http://schemas.microsoft.com/office/drawing/2014/main" val="994884096"/>
                  </a:ext>
                </a:extLst>
              </a:tr>
              <a:tr h="269106">
                <a:tc>
                  <a:txBody>
                    <a:bodyPr/>
                    <a:lstStyle/>
                    <a:p>
                      <a:r>
                        <a:rPr lang="en-GB" sz="1200" b="0" dirty="0">
                          <a:latin typeface="Twinkl Cursive Looped" panose="02000000000000000000" pitchFamily="2" charset="0"/>
                        </a:rPr>
                        <a:t>Vertebrates</a:t>
                      </a:r>
                    </a:p>
                  </a:txBody>
                  <a:tcPr/>
                </a:tc>
                <a:tc>
                  <a:txBody>
                    <a:bodyPr/>
                    <a:lstStyle/>
                    <a:p>
                      <a:r>
                        <a:rPr lang="en-GB" sz="1200" b="0" i="0" kern="1200" dirty="0">
                          <a:solidFill>
                            <a:schemeClr val="dk1"/>
                          </a:solidFill>
                          <a:effectLst/>
                          <a:latin typeface="Twinkl Cursive Looped" panose="02000000000000000000" pitchFamily="2" charset="0"/>
                          <a:ea typeface="+mn-ea"/>
                          <a:cs typeface="+mn-cs"/>
                        </a:rPr>
                        <a:t>Animals that have a backbone inside their body. The major groups include fish, amphibians, reptiles, birds and mammals.</a:t>
                      </a:r>
                      <a:endParaRPr lang="en-GB" sz="1200" b="0" dirty="0">
                        <a:latin typeface="Twinkl Cursive Looped" panose="02000000000000000000" pitchFamily="2" charset="0"/>
                      </a:endParaRPr>
                    </a:p>
                  </a:txBody>
                  <a:tcPr/>
                </a:tc>
                <a:extLst>
                  <a:ext uri="{0D108BD9-81ED-4DB2-BD59-A6C34878D82A}">
                    <a16:rowId xmlns:a16="http://schemas.microsoft.com/office/drawing/2014/main" val="479743078"/>
                  </a:ext>
                </a:extLst>
              </a:tr>
              <a:tr h="269106">
                <a:tc>
                  <a:txBody>
                    <a:bodyPr/>
                    <a:lstStyle/>
                    <a:p>
                      <a:r>
                        <a:rPr lang="en-GB" sz="1200" b="0" dirty="0">
                          <a:latin typeface="Twinkl Cursive Looped" panose="02000000000000000000" pitchFamily="2" charset="0"/>
                        </a:rPr>
                        <a:t>Invertebrates </a:t>
                      </a:r>
                    </a:p>
                  </a:txBody>
                  <a:tcPr/>
                </a:tc>
                <a:tc>
                  <a:txBody>
                    <a:bodyPr/>
                    <a:lstStyle/>
                    <a:p>
                      <a:r>
                        <a:rPr lang="en-GB" sz="1200" b="0" dirty="0">
                          <a:latin typeface="Twinkl Cursive Looped" panose="02000000000000000000" pitchFamily="2" charset="0"/>
                        </a:rPr>
                        <a:t>Animals that </a:t>
                      </a:r>
                      <a:r>
                        <a:rPr lang="en-GB" sz="1200" b="0" i="0" kern="1200" dirty="0">
                          <a:solidFill>
                            <a:schemeClr val="dk1"/>
                          </a:solidFill>
                          <a:effectLst/>
                          <a:latin typeface="Twinkl Cursive Looped" panose="02000000000000000000" pitchFamily="2" charset="0"/>
                          <a:ea typeface="+mn-ea"/>
                          <a:cs typeface="+mn-cs"/>
                        </a:rPr>
                        <a:t>don't have a backbone. They either have a soft body, like worms and jellyfish, or a hard outer casing covering their body, like spiders and crabs.</a:t>
                      </a:r>
                      <a:endParaRPr lang="en-GB" sz="1200" b="0" dirty="0">
                        <a:latin typeface="Twinkl Cursive Looped" panose="02000000000000000000" pitchFamily="2" charset="0"/>
                      </a:endParaRPr>
                    </a:p>
                  </a:txBody>
                  <a:tcPr/>
                </a:tc>
                <a:extLst>
                  <a:ext uri="{0D108BD9-81ED-4DB2-BD59-A6C34878D82A}">
                    <a16:rowId xmlns:a16="http://schemas.microsoft.com/office/drawing/2014/main" val="669744367"/>
                  </a:ext>
                </a:extLst>
              </a:tr>
              <a:tr h="372740">
                <a:tc>
                  <a:txBody>
                    <a:bodyPr/>
                    <a:lstStyle/>
                    <a:p>
                      <a:r>
                        <a:rPr lang="en-GB" sz="1200" b="0" dirty="0">
                          <a:latin typeface="Twinkl Cursive Looped" panose="02000000000000000000" pitchFamily="2" charset="0"/>
                        </a:rPr>
                        <a:t>Warm-blooded</a:t>
                      </a:r>
                    </a:p>
                  </a:txBody>
                  <a:tcPr/>
                </a:tc>
                <a:tc>
                  <a:txBody>
                    <a:bodyPr/>
                    <a:lstStyle/>
                    <a:p>
                      <a:r>
                        <a:rPr lang="en-GB" sz="1200" b="0" i="0" kern="1200" dirty="0">
                          <a:solidFill>
                            <a:schemeClr val="dk1"/>
                          </a:solidFill>
                          <a:effectLst/>
                          <a:latin typeface="Twinkl Cursive Looped" panose="02000000000000000000" pitchFamily="2" charset="0"/>
                          <a:ea typeface="+mn-ea"/>
                          <a:cs typeface="+mn-cs"/>
                        </a:rPr>
                        <a:t>Animals, also known as endothermic, regulate their body temperature by generating their own heat internally.</a:t>
                      </a:r>
                      <a:endParaRPr lang="en-GB" sz="1200" b="0" dirty="0">
                        <a:latin typeface="Twinkl Cursive Looped" panose="02000000000000000000" pitchFamily="2" charset="0"/>
                      </a:endParaRPr>
                    </a:p>
                  </a:txBody>
                  <a:tcPr/>
                </a:tc>
                <a:extLst>
                  <a:ext uri="{0D108BD9-81ED-4DB2-BD59-A6C34878D82A}">
                    <a16:rowId xmlns:a16="http://schemas.microsoft.com/office/drawing/2014/main" val="3182703926"/>
                  </a:ext>
                </a:extLst>
              </a:tr>
              <a:tr h="269106">
                <a:tc>
                  <a:txBody>
                    <a:bodyPr/>
                    <a:lstStyle/>
                    <a:p>
                      <a:r>
                        <a:rPr lang="en-GB" sz="1200" b="0" dirty="0">
                          <a:latin typeface="Twinkl Cursive Looped" panose="02000000000000000000" pitchFamily="2" charset="0"/>
                        </a:rPr>
                        <a:t>Cold-blooded</a:t>
                      </a:r>
                    </a:p>
                  </a:txBody>
                  <a:tcPr/>
                </a:tc>
                <a:tc>
                  <a:txBody>
                    <a:bodyPr/>
                    <a:lstStyle/>
                    <a:p>
                      <a:r>
                        <a:rPr lang="en-GB" sz="1200" b="0" i="0" kern="1200" dirty="0">
                          <a:solidFill>
                            <a:schemeClr val="dk1"/>
                          </a:solidFill>
                          <a:effectLst/>
                          <a:latin typeface="Twinkl Cursive Looped" panose="02000000000000000000" pitchFamily="2" charset="0"/>
                          <a:ea typeface="+mn-ea"/>
                          <a:cs typeface="+mn-cs"/>
                        </a:rPr>
                        <a:t>Animals, also known as ectothermic, rely on external sources to control their core temperate. They may bask in the sun or seek shade, for example. They cannot generate their own heat or cool themselves down.</a:t>
                      </a:r>
                      <a:endParaRPr lang="en-GB" sz="1200" b="0" dirty="0">
                        <a:latin typeface="Twinkl Cursive Looped" panose="02000000000000000000" pitchFamily="2" charset="0"/>
                      </a:endParaRPr>
                    </a:p>
                  </a:txBody>
                  <a:tcPr/>
                </a:tc>
                <a:extLst>
                  <a:ext uri="{0D108BD9-81ED-4DB2-BD59-A6C34878D82A}">
                    <a16:rowId xmlns:a16="http://schemas.microsoft.com/office/drawing/2014/main" val="1662382164"/>
                  </a:ext>
                </a:extLst>
              </a:tr>
              <a:tr h="374826">
                <a:tc>
                  <a:txBody>
                    <a:bodyPr/>
                    <a:lstStyle/>
                    <a:p>
                      <a:r>
                        <a:rPr lang="en-GB" sz="1200" b="0" dirty="0">
                          <a:latin typeface="Twinkl Cursive Looped" panose="02000000000000000000" pitchFamily="2" charset="0"/>
                        </a:rPr>
                        <a:t>Flowering </a:t>
                      </a:r>
                    </a:p>
                  </a:txBody>
                  <a:tcPr/>
                </a:tc>
                <a:tc>
                  <a:txBody>
                    <a:bodyPr/>
                    <a:lstStyle/>
                    <a:p>
                      <a:r>
                        <a:rPr lang="en-GB" sz="1200" b="0" i="0" kern="1200" dirty="0">
                          <a:solidFill>
                            <a:schemeClr val="dk1"/>
                          </a:solidFill>
                          <a:effectLst/>
                          <a:latin typeface="Twinkl Cursive Looped" panose="02000000000000000000" pitchFamily="2" charset="0"/>
                          <a:ea typeface="+mn-ea"/>
                          <a:cs typeface="+mn-cs"/>
                        </a:rPr>
                        <a:t>A plant that produces flowers, and these flowers turn into fruits.</a:t>
                      </a:r>
                      <a:endParaRPr lang="en-GB" sz="1200" b="0" dirty="0">
                        <a:latin typeface="Twinkl Cursive Looped" panose="02000000000000000000" pitchFamily="2" charset="0"/>
                      </a:endParaRPr>
                    </a:p>
                  </a:txBody>
                  <a:tcPr/>
                </a:tc>
                <a:extLst>
                  <a:ext uri="{0D108BD9-81ED-4DB2-BD59-A6C34878D82A}">
                    <a16:rowId xmlns:a16="http://schemas.microsoft.com/office/drawing/2014/main" val="1775980290"/>
                  </a:ext>
                </a:extLst>
              </a:tr>
              <a:tr h="269106">
                <a:tc>
                  <a:txBody>
                    <a:bodyPr/>
                    <a:lstStyle/>
                    <a:p>
                      <a:r>
                        <a:rPr lang="en-GB" sz="1200" b="0" dirty="0">
                          <a:latin typeface="Twinkl Cursive Looped" panose="02000000000000000000" pitchFamily="2" charset="0"/>
                        </a:rPr>
                        <a:t>Non-flowering </a:t>
                      </a:r>
                    </a:p>
                  </a:txBody>
                  <a:tcPr/>
                </a:tc>
                <a:tc>
                  <a:txBody>
                    <a:bodyPr/>
                    <a:lstStyle/>
                    <a:p>
                      <a:r>
                        <a:rPr lang="en-GB" sz="1200" b="0" i="0" kern="1200" dirty="0">
                          <a:solidFill>
                            <a:schemeClr val="dk1"/>
                          </a:solidFill>
                          <a:effectLst/>
                          <a:latin typeface="Twinkl Cursive Looped" panose="02000000000000000000" pitchFamily="2" charset="0"/>
                          <a:ea typeface="+mn-ea"/>
                          <a:cs typeface="+mn-cs"/>
                        </a:rPr>
                        <a:t>A plant that does not produce flowers, fruits, or seeds to reproduce</a:t>
                      </a:r>
                      <a:endParaRPr lang="en-GB" sz="1200" b="0" dirty="0">
                        <a:latin typeface="Twinkl Cursive Looped" panose="02000000000000000000" pitchFamily="2" charset="0"/>
                      </a:endParaRPr>
                    </a:p>
                  </a:txBody>
                  <a:tcPr/>
                </a:tc>
                <a:extLst>
                  <a:ext uri="{0D108BD9-81ED-4DB2-BD59-A6C34878D82A}">
                    <a16:rowId xmlns:a16="http://schemas.microsoft.com/office/drawing/2014/main" val="3485033638"/>
                  </a:ext>
                </a:extLst>
              </a:tr>
            </a:tbl>
          </a:graphicData>
        </a:graphic>
      </p:graphicFrame>
      <p:grpSp>
        <p:nvGrpSpPr>
          <p:cNvPr id="11" name="Group 10">
            <a:extLst>
              <a:ext uri="{FF2B5EF4-FFF2-40B4-BE49-F238E27FC236}">
                <a16:creationId xmlns:a16="http://schemas.microsoft.com/office/drawing/2014/main" id="{B08C1C92-E737-4CB8-AE9B-AF350579F69E}"/>
              </a:ext>
            </a:extLst>
          </p:cNvPr>
          <p:cNvGrpSpPr>
            <a:grpSpLocks/>
          </p:cNvGrpSpPr>
          <p:nvPr/>
        </p:nvGrpSpPr>
        <p:grpSpPr bwMode="auto">
          <a:xfrm>
            <a:off x="10542966" y="46471"/>
            <a:ext cx="1521905" cy="1365469"/>
            <a:chOff x="0" y="0"/>
            <a:chExt cx="10281920" cy="9175115"/>
          </a:xfrm>
        </p:grpSpPr>
        <p:sp>
          <p:nvSpPr>
            <p:cNvPr id="12" name="Shape 6">
              <a:extLst>
                <a:ext uri="{FF2B5EF4-FFF2-40B4-BE49-F238E27FC236}">
                  <a16:creationId xmlns:a16="http://schemas.microsoft.com/office/drawing/2014/main" id="{0218999A-E8BD-4B62-8667-E5E6742C8B6B}"/>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D8A5A46C-670D-48E4-918C-6EB07E81D6F6}"/>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D9F1EB3E-CA25-4D9F-B69B-BC67B068E139}"/>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8CCA139D-1309-41C9-B93B-2B7B0ACEA6C1}"/>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4850EC0E-89D3-4DB3-99B0-47A1B5D519B8}"/>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73C02BE9-50DF-4240-8F3D-5A1CB712FBE7}"/>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B918E62A-771E-4C63-873F-F1C5E88B843D}"/>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EA3FABE-868B-4CE6-B254-1567EAB1EF66}"/>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A59B75A3-E098-4DB2-B0B6-9C0631B12B0B}"/>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195136BE-F8CE-4039-8C12-4741F089DB66}"/>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565F2505-1D5F-46C8-B4A2-2187094A0C3F}"/>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CB858824-4CE5-4CF3-AF12-CB5AFE2679F4}"/>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1269B511-1A70-4162-AC7C-0C91FC8B15F4}"/>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F4AE47F1-F9C2-423B-B2C7-245F3F0D5AF0}"/>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4DA55713-C651-4863-80D8-ECF8276963BF}"/>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422B7DEF-D435-4BD7-BFDB-E5658F17106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5F5607FF-0C57-4CB1-80F1-89C8BFBBBA52}"/>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12E83B43-FE95-4F70-AE83-5110AE9C6F20}"/>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783E1426-1DE3-4841-9D76-0BBDEA4BAADE}"/>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84469DA-E6B5-48A7-9AE4-DBB777EC8957}"/>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874D9116-5D24-4024-8FF2-96154F81AA1B}"/>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EDBA540F-10D0-414F-BDFD-2A47D2A096A2}"/>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6244F977-7A1A-44D6-B8C4-54133496C3D3}"/>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5DFE1D41-3DBD-448C-81F8-9D9C7E43F88D}"/>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A189CF45-8E90-4D40-85A9-7D98433EE8E3}"/>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7F9CDB93-6F17-4240-BC13-BD785E8711A6}"/>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0ABF8549-C228-4491-B0F8-0BBD930CCD8F}"/>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FC075321-198D-4A47-B0A4-3BD60B7E3CB4}"/>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FA45DDC4-835E-4655-B92A-533E7BBAD223}"/>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3408E43-BBFF-42B6-A683-21EF591B4C0C}"/>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05F9AA0C-317E-4E7F-A272-874FA79575D1}"/>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11319088-B883-4BD4-9C24-C4012B3EDEB7}"/>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98B950EB-65D1-42BB-AF57-38A9EF1C9E59}"/>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9705DCFC-7CA7-463F-8605-E50BEA758527}"/>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A444B265-75DC-4248-B4CE-BAB4A594AB46}"/>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DD86D4BD-82AC-4D7D-A31B-3E6C765B760F}"/>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5010A001-E3E1-4CCA-AC31-C454CE176103}"/>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4569F964-0458-42BF-8800-FBAB6305E702}"/>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7F695820-7DF8-4E31-8703-2288B2075BF5}"/>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D7276A1C-B385-48B4-B42A-D4737290A446}"/>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B25867D4-9F2B-48E8-BBC4-E411119594B3}"/>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0382D281-FC16-44D8-9C2B-2D9B8810C9ED}"/>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9A4C3407-8804-4D55-BD62-96A8D882354A}"/>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BAD50BA6-A421-4144-853F-CC7D2D8886D4}"/>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AEE9FEE0-E90D-4C6D-B84C-DB24CA0073ED}"/>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C7E44D91-0BC7-424D-83EF-81AA39405D17}"/>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4D4DCD81-0312-4452-84D0-E149A2D64E2A}"/>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9345769F-3AC0-466B-9BC5-FF728118E863}"/>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B5D9981D-F925-4C15-81B5-DD6020AEAEDF}"/>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F87FFC67-6420-4E99-A5C7-1EF72CEDA50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5DBDAF5B-5FBC-43B9-983C-1CE2F2D5AC25}"/>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64D4C97B-47D5-452B-94D7-2874A760AC7B}"/>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14B7F34E-BBF8-407F-81FC-9623153AFC67}"/>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F487F136-D5B8-47F9-AC0E-AB960F70188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9281869-B93A-4437-A13B-40AF78BAE1EE}"/>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3C0E82DE-A9DA-4DA8-9567-727EE18467D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8C5E8DB8-EE5A-4730-9FD3-AD82D5E03C9A}"/>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12675F88-2EEF-4C76-96DD-EE595169275E}"/>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6561C301-3C27-41B2-9285-964FBBF85FA2}"/>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7F5C8EE4-8E8E-422F-B15E-85D9E9175F28}"/>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C74F15AB-07E8-4C30-B6CA-337CB8751232}"/>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3F6260E-06FD-4C7E-AB6C-B7C572C78E90}"/>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CB9F404C-10A3-4760-919E-E6DA75B3DB21}"/>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FF374FDF-6ED8-417E-B126-E81DDBD8C973}"/>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289FB3DC-00E0-455A-8293-367E68F0AC86}"/>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D14BDA32-2D5A-4502-85AA-5C69B58D252A}"/>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dirty="0"/>
            </a:p>
          </p:txBody>
        </p:sp>
        <p:sp>
          <p:nvSpPr>
            <p:cNvPr id="79" name="Shape 72">
              <a:extLst>
                <a:ext uri="{FF2B5EF4-FFF2-40B4-BE49-F238E27FC236}">
                  <a16:creationId xmlns:a16="http://schemas.microsoft.com/office/drawing/2014/main" id="{65D42389-4278-4467-8158-48A10BCFC30A}"/>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48B37A2C-71D2-499D-9A38-84FC64767143}"/>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313E4A3F-3979-4FBC-B158-5BD83A80D2BB}"/>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EEDAB132-A2E4-41A6-A2C5-54FA3022202F}"/>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3455A87A-F4E6-4332-8374-B38854F6DCA4}"/>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92040C33-DEF1-4A48-A3BB-B908BAA0B90A}"/>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1C89C1FF-3C51-4244-86BE-EC0B8F317390}"/>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C891146D-4F87-4998-AC03-1F839AE89695}"/>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259FD04A-5C88-4449-9786-1E3B5E32E977}"/>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C62E37B9-4503-4F0E-9DEC-3375690AEF37}"/>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806BBE1C-4615-4E53-85AB-C64EA13454F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2C03FCAD-5C98-4BE2-A5C0-5EA963010A90}"/>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75AE60FE-F75A-416A-9273-B8FA3198D846}"/>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953C0835-97C8-4205-AD8A-A969D21CC753}"/>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070207-39E4-480E-9093-5753F9429C0B}"/>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4AF9FC8F-3993-4159-9612-BCA2AEFD4ED7}"/>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8E60A46C-CF4C-460E-9C7C-0E503D04A24F}"/>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DD8D4C0B-0DB6-446D-BF2D-AF1C935182C0}"/>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4889323E-45E7-4583-BA08-AC28428E0F2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B491FFE6-88BB-4AD8-AE83-9F80E6CE001C}"/>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1051602C-694E-484D-8FFD-AF9EA97E9EB5}"/>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AB9476D6-89AE-46E4-8C21-0378CD16B51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2E22294A-58A2-4B9C-BDC1-43F82DEF879E}"/>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E835C0C2-FEC8-4D73-982A-F7EBAD64BC37}"/>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6BD867C6-6DE3-476A-9D66-02A3E590EDF5}"/>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A2712EEE-C371-4E33-9B28-4A4086BCE8CC}"/>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F4DD9639-0127-4EE6-9625-93AD987349F0}"/>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283A8B61-CFA6-4583-878E-C3B51284414C}"/>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FBB6BAC4-8A6C-4E5E-81DC-6A8281486751}"/>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BC849962-58FD-4DD0-8F55-99C77894C9C4}"/>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A19C2B2D-037D-403A-B768-1D36D0ADD1CD}"/>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A75354C0-E5B4-4D08-8DA6-47CD33568F97}"/>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622989C4-79AB-4673-8704-8249DDEBD0A9}"/>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4085A210-B301-47C3-BBA3-84FCEA0FB288}"/>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0B1D5DB9-9427-4E2B-B10E-6913B823E02A}"/>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pic>
        <p:nvPicPr>
          <p:cNvPr id="3" name="Picture 2" descr="Year 6- Living things and their habitats- COMPLETE unit of work | Teaching  Resources">
            <a:extLst>
              <a:ext uri="{FF2B5EF4-FFF2-40B4-BE49-F238E27FC236}">
                <a16:creationId xmlns:a16="http://schemas.microsoft.com/office/drawing/2014/main" id="{866774A8-C5BE-AC3E-6357-69D2B91CB2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394" y="2408804"/>
            <a:ext cx="3033371" cy="21476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 5 Types of Microorganisms (With Examples) Microorganisms are tiny living  organisms that are invisible to the naked eye. They play vital roles in  health, environment, and industry. Here are the five">
            <a:extLst>
              <a:ext uri="{FF2B5EF4-FFF2-40B4-BE49-F238E27FC236}">
                <a16:creationId xmlns:a16="http://schemas.microsoft.com/office/drawing/2014/main" id="{5F9D405E-E12B-3DF8-62EE-112EB6B059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9575" y="4132701"/>
            <a:ext cx="1876425"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arolus Linnaeus | Biography, Education, Classification System, &amp; Facts |  Britannica">
            <a:extLst>
              <a:ext uri="{FF2B5EF4-FFF2-40B4-BE49-F238E27FC236}">
                <a16:creationId xmlns:a16="http://schemas.microsoft.com/office/drawing/2014/main" id="{0F27265A-36A3-35EC-DBF3-FE633258EE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2422" y="1107958"/>
            <a:ext cx="2030730" cy="2476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190</TotalTime>
  <Words>242</Words>
  <Application>Microsoft Office PowerPoint</Application>
  <PresentationFormat>Widescreen</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Trebuchet MS</vt:lpstr>
      <vt:lpstr>Twinkl Cursive Looped</vt:lpstr>
      <vt:lpstr>Wingdings 3</vt:lpstr>
      <vt:lpstr>Facet</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Beth Pickering</cp:lastModifiedBy>
  <cp:revision>12</cp:revision>
  <cp:lastPrinted>2025-02-06T10:31:54Z</cp:lastPrinted>
  <dcterms:created xsi:type="dcterms:W3CDTF">2025-01-23T10:05:23Z</dcterms:created>
  <dcterms:modified xsi:type="dcterms:W3CDTF">2026-04-29T12:40:11Z</dcterms:modified>
</cp:coreProperties>
</file>