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0268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94707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76551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7835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187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8577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5519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1518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29/05/2026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53253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7651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634495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05436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703463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3045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8570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984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5041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832468" y="896677"/>
            <a:ext cx="537977" cy="2453513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4758170" y="320465"/>
            <a:ext cx="327935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Rivers</a:t>
            </a:r>
            <a:r>
              <a:rPr lang="en-GB" sz="3600" b="0" u="sng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– Year 4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988066" y="1130772"/>
            <a:ext cx="3325493" cy="276999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Things I should already know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597762" y="3714383"/>
            <a:ext cx="2904791" cy="284886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GB" sz="1200" b="1" u="sng" dirty="0">
                <a:latin typeface="Twinkl Cursive Looped" panose="02000000000000000000" pitchFamily="2" charset="0"/>
              </a:rPr>
              <a:t>At the end of my learning I will </a:t>
            </a:r>
            <a:r>
              <a:rPr lang="en-GB" sz="1200" b="1" u="sng" dirty="0">
                <a:latin typeface="Twinkl Cursive Looped" panose="02000000000000000000"/>
              </a:rPr>
              <a:t>know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711866E-FFBB-4508-8F3B-B9381C127D23}"/>
              </a:ext>
            </a:extLst>
          </p:cNvPr>
          <p:cNvGrpSpPr>
            <a:grpSpLocks/>
          </p:cNvGrpSpPr>
          <p:nvPr/>
        </p:nvGrpSpPr>
        <p:grpSpPr bwMode="auto">
          <a:xfrm>
            <a:off x="9885201" y="484063"/>
            <a:ext cx="1603240" cy="825228"/>
            <a:chOff x="0" y="0"/>
            <a:chExt cx="10281920" cy="9175115"/>
          </a:xfrm>
        </p:grpSpPr>
        <p:sp>
          <p:nvSpPr>
            <p:cNvPr id="13" name="Shape 6">
              <a:extLst>
                <a:ext uri="{FF2B5EF4-FFF2-40B4-BE49-F238E27FC236}">
                  <a16:creationId xmlns:a16="http://schemas.microsoft.com/office/drawing/2014/main" id="{DD3FA4CA-5A0C-4698-BDC8-0D834D5DC4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975C789B-8BD4-4122-95A6-9C453986DB35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E21A728E-4F5A-4211-8DA2-556CF00335D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374B7429-526E-4992-A7D2-A2BD96FAF6B6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8864D4AC-9A8D-47A9-830B-6C08798D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B9FC588B-3DDF-4D4D-8EC6-57545180F92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D7D25DE5-DF52-4083-987C-2B9EE17936E3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57641D7-201F-4940-A529-FEFB5085300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6114F523-1EEF-4AA0-B8E0-F3DED0A44D0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C6EA1440-1090-4753-9381-54038BE649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2AD33DC2-23DB-4909-BBAA-9361424C5764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53434C58-31B0-4F13-AEA4-4600FA986E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C52EC796-814D-43C3-8B52-6B0CBA3B0FC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4D50A328-BDC6-4C51-9CC0-15BC46506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DE840E5C-D3CA-4581-8723-98F317CFB9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FEF4849C-2621-471E-AC25-BA4CDA4E44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056C4C2A-48CE-485C-99E2-2BF512D43D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5E06F6DD-09E1-451F-AF9A-91157B5AA5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F736078C-FFB0-463C-A285-1FA4A9873C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08256FE-DAE4-499A-AC7A-0FD53CCA99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965E1B19-378A-4728-862D-8886A890F62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C7C61BCD-CB5C-4157-B0D2-CABF8A1BCE75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D4980D9C-6E67-4913-9D16-1F679B0ECA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489D4B7C-3528-4743-8968-BB1316F43D38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0899FF39-EC8F-49A4-A283-61CD6130518A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D4B83EB9-D2E2-4BB2-89CB-DCAE448A9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EF12C1B8-EF11-43C8-8B15-7F053AD6355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C36D7785-E05E-4262-B875-6517DC3B311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8CA168B0-09D4-41D0-8972-72F859A14187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BFEA2D4-8BE7-4A0D-A3BD-B24482367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CC8D02E8-78D0-4DE2-8355-2F1710CA94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8782D499-DE78-4BB1-B8F3-EBE95D69461C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63A011C7-5260-4579-B558-B520469E885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1CCD93AE-30A1-4C00-A216-53C87779062B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2749FC09-5F03-4B4B-BA87-0C365C4CFFF7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A7DDC6F8-3140-4C34-8DA7-55FB3B029DBC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64E83D0C-EB54-416D-B9F5-9539959C4320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77BFFB35-6023-42CC-9DF8-6AB6EAF14A50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32F6EE13-BBD9-4D9B-AADA-AA2F9E3CDC66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9FF16A37-01CC-4954-AC82-49305FF2171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E426C9EC-38AD-4C55-9919-91A960DE43FC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5BFD8564-1AB1-461F-81E9-889A0D568C46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A5AFBF12-B482-4A2B-8A3D-70EF94BA98D1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9D92A345-BD47-4F5D-85CC-E2E18236345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C0B529B9-AFE7-4EB4-ABE3-C7AF1017CCE6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0961FF7B-80B8-491D-86E7-8ACEDFE0C871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134F3EB1-3B07-4AFD-80D9-C273A0EF2978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1DCDC3FC-DC61-4603-AA8A-95A07D422DD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7B0F675C-615D-4CAD-9C41-3EC9F4AE21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CB425188-0849-4107-8C22-A4CEA050232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1186B46F-1906-4BC6-AEBF-425D0F2AFB30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FF12EA69-3A6A-45A5-A462-0BA6D8E1DA04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BE27FC09-9962-49FA-99A9-D0244F718D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36C0BA29-AB26-4E6E-8C56-FDFF2E76CC1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C758F15-7021-4D19-97A3-9B42184C53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F6E7BF25-CE69-4C0F-934D-ACA38BB1B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9A9EC207-685E-4684-B992-11D6A4859F25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881EB897-6A42-4369-9554-FAAD68CA66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B51D31D4-2358-4499-BA0C-74B3BFAF1A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0D69E1D3-BFA8-4FFC-B661-43C4176B02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9CC70A30-2F24-4C4E-88B8-1311BB86D1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74875AE-EB22-487F-9E23-B72A6B6DE7D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BA01C17A-3C4A-42DD-83EB-7D847BD35ACE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89448C8D-2DB3-4A4A-8D05-6B77347916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5537F995-3586-4347-8B8C-60E2C8C0B0C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B2CC3A1F-3E17-467A-A3F8-90623A60A35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364D7253-6D06-4BBF-9A1B-4BF61982C6AF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9BC6D78A-3FA6-40A8-9083-6E9739041D5E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1B6ED1F8-7741-4DD6-93C7-98470D56E2A2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F7009672-6591-4656-BAB1-613F34C1F0A5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7E6C9982-B936-411E-81B6-6184134B0B92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07F29C89-D0BF-4CD7-B5B7-918127DE2C3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F81D7A1D-DF0B-4339-A76E-0976F7C0BF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397ADFEE-EF26-44C0-BE69-B6FBA475B703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1022AE66-37AD-4379-9D56-612F43A05EDC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5E3542C6-E0EA-4736-9383-CD7FC820CF43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69A9FF42-B830-4298-B8FA-CAD28E1625E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3840213C-844B-4589-8049-BDE7CB5E83C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4906E193-94F0-4E30-A9C3-912098CCF717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55CEBAE8-E72C-4CDF-BDC3-EABF53C3AD4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3520C2-1964-4C66-806E-7D3FC124F420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FC20EB2A-C832-44E5-9F4F-01BF8D064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BBD22995-60ED-4F64-B292-F8AF4E6A4548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22E516C8-AE30-452D-AA17-80C8724319A1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FB8A44EC-7676-4D44-B42F-5285C9D0A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D5023717-B644-4FB6-8CF0-489C9DD6121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9D6F7548-C483-49E8-A539-A47CF6DBA9B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D9D49776-7E88-4804-AD7C-C70734E967D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15A693EE-8288-46C9-B40A-1D9D834C735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A0FEDAC4-CF05-4A49-A1E0-BF1874EE7532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E2ACDD6A-6818-4DBF-87CD-A34C0C5C6CF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2A4A8515-823F-401A-A71E-19F4DFA3B8A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1315DEE1-0F33-423A-BC9F-E5CE53B1994D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8F009B38-4CBB-4918-AAB6-05E50C0306FD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1BD23D33-C937-4A57-BB2D-03769C62E31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53578043-5DA6-4116-A8E6-E796F0C06F0C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D243B3B2-D3F8-4520-A542-B806506FC199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8995BB31-EC3B-490E-BE26-847881946E5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A41B8D93-971C-41E1-8A50-40D1950DB7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89FE7968-8188-410B-9242-8A49604776FB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D596AD7C-C265-4419-9908-B5AB198B5D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graphicFrame>
        <p:nvGraphicFramePr>
          <p:cNvPr id="3" name="Table 5">
            <a:extLst>
              <a:ext uri="{FF2B5EF4-FFF2-40B4-BE49-F238E27FC236}">
                <a16:creationId xmlns:a16="http://schemas.microsoft.com/office/drawing/2014/main" id="{2DF02DD4-389B-4ACA-8E1B-523B371BAC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8143501"/>
              </p:ext>
            </p:extLst>
          </p:nvPr>
        </p:nvGraphicFramePr>
        <p:xfrm>
          <a:off x="7152720" y="3092429"/>
          <a:ext cx="3835866" cy="32529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0769">
                  <a:extLst>
                    <a:ext uri="{9D8B030D-6E8A-4147-A177-3AD203B41FA5}">
                      <a16:colId xmlns:a16="http://schemas.microsoft.com/office/drawing/2014/main" val="664483630"/>
                    </a:ext>
                  </a:extLst>
                </a:gridCol>
                <a:gridCol w="2675097">
                  <a:extLst>
                    <a:ext uri="{9D8B030D-6E8A-4147-A177-3AD203B41FA5}">
                      <a16:colId xmlns:a16="http://schemas.microsoft.com/office/drawing/2014/main" val="3655138470"/>
                    </a:ext>
                  </a:extLst>
                </a:gridCol>
              </a:tblGrid>
              <a:tr h="289533">
                <a:tc gridSpan="2">
                  <a:txBody>
                    <a:bodyPr/>
                    <a:lstStyle/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Key Vocabulary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287602"/>
                  </a:ext>
                </a:extLst>
              </a:tr>
              <a:tr h="306565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/>
                        </a:rPr>
                        <a:t>source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/>
                        </a:rPr>
                        <a:t>Where a river begins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4000029"/>
                  </a:ext>
                </a:extLst>
              </a:tr>
              <a:tr h="306565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/>
                        </a:rPr>
                        <a:t>Channel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/>
                        </a:rPr>
                        <a:t>The path of a river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5453854"/>
                  </a:ext>
                </a:extLst>
              </a:tr>
              <a:tr h="306565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/>
                        </a:rPr>
                        <a:t>Tributary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/>
                        </a:rPr>
                        <a:t>A small river that meets a large river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5561734"/>
                  </a:ext>
                </a:extLst>
              </a:tr>
              <a:tr h="306565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/>
                        </a:rPr>
                        <a:t>Mouth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/>
                        </a:rPr>
                        <a:t>Where the river enters the sea.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468943"/>
                  </a:ext>
                </a:extLst>
              </a:tr>
              <a:tr h="306565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/>
                        </a:rPr>
                        <a:t>confluence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/>
                        </a:rPr>
                        <a:t>Where two rivers meet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0207439"/>
                  </a:ext>
                </a:extLst>
              </a:tr>
              <a:tr h="306565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/>
                        </a:rPr>
                        <a:t>Meander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/>
                        </a:rPr>
                        <a:t>A winding bend in the river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6339580"/>
                  </a:ext>
                </a:extLst>
              </a:tr>
              <a:tr h="510942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/>
                        </a:rPr>
                        <a:t>Estuary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/>
                        </a:rPr>
                        <a:t>The last section of the river before it meets the sea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1042587"/>
                  </a:ext>
                </a:extLst>
              </a:tr>
              <a:tr h="306565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/>
                        </a:rPr>
                        <a:t>Water cycle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/>
                        </a:rPr>
                        <a:t>The journey of water on the earth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4332862"/>
                  </a:ext>
                </a:extLst>
              </a:tr>
              <a:tr h="306565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/>
                        </a:rPr>
                        <a:t>Sea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/>
                        </a:rPr>
                        <a:t>A huge body of  salt water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3728963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E3E5B3F7-6066-4C7B-92EA-9674B20FCF63}"/>
              </a:ext>
            </a:extLst>
          </p:cNvPr>
          <p:cNvSpPr txBox="1"/>
          <p:nvPr/>
        </p:nvSpPr>
        <p:spPr>
          <a:xfrm>
            <a:off x="887506" y="1685365"/>
            <a:ext cx="3675529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There are different water features found on the Earth such as lakes, oceans, seas and rivers.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>
              <a:latin typeface="Twinkl Cursive Looped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>
              <a:latin typeface="Twinkl Cursive Looped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>
              <a:latin typeface="Twinkl Cursive Looped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Twinkl Cursive Looped" panose="02000000000000000000" pitchFamily="2" charset="0"/>
              </a:rPr>
              <a:t>There are rivers in our local area.</a:t>
            </a:r>
          </a:p>
          <a:p>
            <a:endParaRPr lang="en-GB" sz="1200" dirty="0">
              <a:latin typeface="Twinkl Cursive Looped" panose="02000000000000000000" pitchFamily="2" charset="0"/>
            </a:endParaRP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B186E64F-E92A-4429-AA80-1F798D22DE23}"/>
              </a:ext>
            </a:extLst>
          </p:cNvPr>
          <p:cNvSpPr txBox="1"/>
          <p:nvPr/>
        </p:nvSpPr>
        <p:spPr>
          <a:xfrm>
            <a:off x="597762" y="4182959"/>
            <a:ext cx="5955032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Our local river is the River </a:t>
            </a:r>
            <a:r>
              <a:rPr lang="en-GB" sz="1200" dirty="0" err="1">
                <a:latin typeface="Twinkl Cursive Looped" panose="02000000000000000000" pitchFamily="2" charset="0"/>
              </a:rPr>
              <a:t>Ribble</a:t>
            </a:r>
            <a:r>
              <a:rPr lang="en-GB" sz="1200" dirty="0">
                <a:latin typeface="Twinkl Cursive Looped" panose="02000000000000000000" pitchFamily="2" charset="0"/>
              </a:rPr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Complete a local river study.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</a:t>
            </a:r>
            <a:r>
              <a:rPr lang="en-GB" sz="1200" dirty="0" err="1">
                <a:latin typeface="Twinkl Cursive Looped" panose="02000000000000000000" pitchFamily="2" charset="0"/>
              </a:rPr>
              <a:t>Rvers</a:t>
            </a:r>
            <a:r>
              <a:rPr lang="en-GB" sz="1200" dirty="0">
                <a:latin typeface="Twinkl Cursive Looped" panose="02000000000000000000" pitchFamily="2" charset="0"/>
              </a:rPr>
              <a:t> have sources, channels, tributaries and mouths, 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Rivers receive water from a wide areas and flows eventually into a lake or the sea.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The water flows naturally downwards, sometimes underground and eventually to the sea.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The River Nile was the main source of water in Ancient Egypt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>
              <a:latin typeface="Twinkl Cursive Looped" panose="02000000000000000000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>
              <a:latin typeface="Twinkl Cursive Looped" panose="02000000000000000000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>
              <a:latin typeface="Twinkl Cursive Looped" panose="02000000000000000000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>
              <a:latin typeface="Twinkl Cursive Looped" panose="02000000000000000000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>
              <a:latin typeface="Twinkl Cursive Looped" panose="02000000000000000000" pitchFamily="2" charset="0"/>
            </a:endParaRPr>
          </a:p>
        </p:txBody>
      </p:sp>
      <p:pic>
        <p:nvPicPr>
          <p:cNvPr id="1026" name="Picture 2" descr="Parts Of A River For Kids">
            <a:extLst>
              <a:ext uri="{FF2B5EF4-FFF2-40B4-BE49-F238E27FC236}">
                <a16:creationId xmlns:a16="http://schemas.microsoft.com/office/drawing/2014/main" id="{B9EC663A-5164-452A-AC97-3B0A0AB3C4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1953" y="1117527"/>
            <a:ext cx="4509247" cy="1839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River Ribble from Settle Bridge © DS Pugh :: Geograph Britain and Ireland">
            <a:extLst>
              <a:ext uri="{FF2B5EF4-FFF2-40B4-BE49-F238E27FC236}">
                <a16:creationId xmlns:a16="http://schemas.microsoft.com/office/drawing/2014/main" id="{05B6D615-0A46-4FE6-A33D-543D2AC4EC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066" y="2314768"/>
            <a:ext cx="3410716" cy="116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9E18D2252F6048B2DE3061D00E5B9A" ma:contentTypeVersion="16" ma:contentTypeDescription="Create a new document." ma:contentTypeScope="" ma:versionID="03a330f0f750a06c5a9489748d90fb4d">
  <xsd:schema xmlns:xsd="http://www.w3.org/2001/XMLSchema" xmlns:xs="http://www.w3.org/2001/XMLSchema" xmlns:p="http://schemas.microsoft.com/office/2006/metadata/properties" xmlns:ns2="ecb2cf84-6029-4acf-9dbd-6a7eff6c5799" xmlns:ns3="fe7d9c45-4f31-48a1-aaaf-9b14d98a2c27" targetNamespace="http://schemas.microsoft.com/office/2006/metadata/properties" ma:root="true" ma:fieldsID="6cd8fdd7d57a1bfef2a5249ed7c99c5c" ns2:_="" ns3:_="">
    <xsd:import namespace="ecb2cf84-6029-4acf-9dbd-6a7eff6c5799"/>
    <xsd:import namespace="fe7d9c45-4f31-48a1-aaaf-9b14d98a2c27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b2cf84-6029-4acf-9dbd-6a7eff6c5799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ccbd9717-c2b9-4ae2-98da-3543a04a30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7d9c45-4f31-48a1-aaaf-9b14d98a2c27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2c5c209f-e234-49d0-adbd-8fe4ce5eff4e}" ma:internalName="TaxCatchAll" ma:showField="CatchAllData" ma:web="fe7d9c45-4f31-48a1-aaaf-9b14d98a2c2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e7d9c45-4f31-48a1-aaaf-9b14d98a2c27" xsi:nil="true"/>
    <lcf76f155ced4ddcb4097134ff3c332f xmlns="ecb2cf84-6029-4acf-9dbd-6a7eff6c579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8D7ABAF-2821-45A0-ADAB-CB60706D7675}"/>
</file>

<file path=customXml/itemProps2.xml><?xml version="1.0" encoding="utf-8"?>
<ds:datastoreItem xmlns:ds="http://schemas.openxmlformats.org/officeDocument/2006/customXml" ds:itemID="{E3A6B562-AC17-4E88-A9AC-081DF9757F04}"/>
</file>

<file path=customXml/itemProps3.xml><?xml version="1.0" encoding="utf-8"?>
<ds:datastoreItem xmlns:ds="http://schemas.openxmlformats.org/officeDocument/2006/customXml" ds:itemID="{1810D214-250D-4937-A781-D87908FBD638}"/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208</TotalTime>
  <Words>185</Words>
  <Application>Microsoft Office PowerPoint</Application>
  <PresentationFormat>Widescreen</PresentationFormat>
  <Paragraphs>37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Trebuchet MS</vt:lpstr>
      <vt:lpstr>Twinkl Cursive Looped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Colette Russell</cp:lastModifiedBy>
  <cp:revision>22</cp:revision>
  <dcterms:created xsi:type="dcterms:W3CDTF">2025-01-23T10:05:23Z</dcterms:created>
  <dcterms:modified xsi:type="dcterms:W3CDTF">2026-05-29T18:22:33Z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0x010100539E18D2252F6048B2DE3061D00E5B9A</vt:lpwstr>
  </property>
</Properties>
</file>