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077CBE-2B77-86EA-6BF7-D0366B393C8A}" v="125" dt="2025-08-28T15:01:16.261"/>
    <p1510:client id="{53BED1DE-5D2C-A4F4-D08D-F337B1B2BF42}" v="44" dt="2025-08-28T14:52:37.240"/>
    <p1510:client id="{827919C8-83B4-1A94-C986-E59413B86697}" v="453" dt="2025-08-28T14:50:37.841"/>
    <p1510:client id="{DC91BE6A-1912-6A73-3177-BDE516D55DE6}" v="43" dt="2025-08-28T14:53:55.6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94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195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735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145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617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978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486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683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280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295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089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8643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22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667841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974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1766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455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868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2822729" y="287022"/>
            <a:ext cx="5442003" cy="646331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GB" sz="3600" u="sng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Stone Age Britain – Year 3</a:t>
            </a:r>
            <a:endParaRPr lang="en-GB" sz="3600" b="0" u="sng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853594" y="940272"/>
            <a:ext cx="4029843" cy="1995021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b="1" u="sng">
                <a:latin typeface="Twinkl Cursive Looped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>
                <a:latin typeface="Twinkl Cursive Looped"/>
              </a:rPr>
              <a:t>History is the study of things that have happened in the past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>
                <a:latin typeface="Twinkl Cursive Looped"/>
              </a:rPr>
              <a:t>We learn about the past from sources such as diaries, stories, photographs and objects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>
                <a:latin typeface="Twinkl Cursive Looped"/>
              </a:rPr>
              <a:t>How my life has changed since I was a baby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>
                <a:latin typeface="Twinkl Cursive Looped"/>
              </a:rPr>
              <a:t>The world has changed over the course of history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>
                <a:latin typeface="Twinkl Cursive Looped"/>
              </a:rPr>
              <a:t>Analyse different sources of evidence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>
                <a:latin typeface="Twinkl Cursive Looped"/>
              </a:rPr>
              <a:t>Ask questions based on sources of evidence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>
                <a:latin typeface="Twinkl Cursive Looped"/>
              </a:rPr>
              <a:t>Make predictions based on sources of evidence.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416567" y="3101993"/>
            <a:ext cx="4472974" cy="341632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b="1" u="sng">
                <a:latin typeface="Twinkl Cursive Looped"/>
              </a:rPr>
              <a:t>At the end of my learning, I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>
                <a:latin typeface="Twinkl Cursive Looped"/>
              </a:rPr>
              <a:t>Chronological understanding</a:t>
            </a:r>
            <a:r>
              <a:rPr lang="en-GB" sz="1200">
                <a:latin typeface="Twinkl Cursive Looped"/>
              </a:rPr>
              <a:t>: Understand that the Stone Age was a period of human history that preceded the Bronze Age and Iron Age, and how life changed during this time. </a:t>
            </a:r>
            <a:endParaRPr lang="en-GB">
              <a:latin typeface="Twinkl Cursive Looped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>
                <a:latin typeface="Twinkl Cursive Looped"/>
              </a:rPr>
              <a:t>Human development:</a:t>
            </a:r>
            <a:r>
              <a:rPr lang="en-GB" sz="1200">
                <a:latin typeface="Twinkl Cursive Looped"/>
              </a:rPr>
              <a:t> The shift from nomadic hunter-gatherer societies to settled communities and the development of farming. </a:t>
            </a:r>
            <a:endParaRPr lang="en-GB">
              <a:latin typeface="Twinkl Cursive Looped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>
                <a:latin typeface="Twinkl Cursive Looped"/>
              </a:rPr>
              <a:t>Advancement in tools</a:t>
            </a:r>
            <a:r>
              <a:rPr lang="en-GB" sz="1200">
                <a:latin typeface="Twinkl Cursive Looped"/>
              </a:rPr>
              <a:t>: Explore the use of stone for tools and weapons and the creation of megalithic structures made from large stones, wood, and earth. </a:t>
            </a:r>
            <a:endParaRPr lang="en-GB">
              <a:latin typeface="Trebuchet M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>
                <a:latin typeface="Twinkl Cursive Looped"/>
              </a:rPr>
              <a:t>Daily life: Investigate how people lived in the Stone Age, including what they ate, where they found food, and how they adapted to their environment.</a:t>
            </a:r>
            <a:endParaRPr lang="en-GB">
              <a:latin typeface="Twinkl Cursive Looped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>
                <a:latin typeface="Twinkl Cursive Looped"/>
              </a:rPr>
              <a:t>Daily life:</a:t>
            </a:r>
            <a:r>
              <a:rPr lang="en-GB" sz="1200">
                <a:latin typeface="Twinkl Cursive Looped"/>
              </a:rPr>
              <a:t> Investigate how people lived in the Stone Age, including what they ate, where they found food, and how they adapted to their environment. </a:t>
            </a:r>
            <a:endParaRPr lang="en-GB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>
                <a:latin typeface="Twinkl Cursive Looped"/>
              </a:rPr>
              <a:t>Evidence and sources:</a:t>
            </a:r>
            <a:r>
              <a:rPr lang="en-GB" sz="1200">
                <a:latin typeface="Twinkl Cursive Looped"/>
              </a:rPr>
              <a:t> Understand how historians and archaeologists use evidence, such as stone tools, bones, and footprints, to learn about prehistoric times. </a:t>
            </a:r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482849" y="53736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F476776-767B-541C-D914-4BE30F2491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192472"/>
              </p:ext>
            </p:extLst>
          </p:nvPr>
        </p:nvGraphicFramePr>
        <p:xfrm>
          <a:off x="5114093" y="934400"/>
          <a:ext cx="6950321" cy="40547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4027">
                  <a:extLst>
                    <a:ext uri="{9D8B030D-6E8A-4147-A177-3AD203B41FA5}">
                      <a16:colId xmlns:a16="http://schemas.microsoft.com/office/drawing/2014/main" val="417929853"/>
                    </a:ext>
                  </a:extLst>
                </a:gridCol>
                <a:gridCol w="5116294">
                  <a:extLst>
                    <a:ext uri="{9D8B030D-6E8A-4147-A177-3AD203B41FA5}">
                      <a16:colId xmlns:a16="http://schemas.microsoft.com/office/drawing/2014/main" val="1315466104"/>
                    </a:ext>
                  </a:extLst>
                </a:gridCol>
              </a:tblGrid>
              <a:tr h="357188">
                <a:tc>
                  <a:txBody>
                    <a:bodyPr/>
                    <a:lstStyle/>
                    <a:p>
                      <a:r>
                        <a:rPr lang="en-GB" sz="1600">
                          <a:latin typeface="Twinkl Cursive Looped"/>
                        </a:rPr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latin typeface="Twinkl Cursive Looped"/>
                        </a:rPr>
                        <a:t>Meaning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884825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>
                          <a:latin typeface="Twinkl Cursive Looped"/>
                        </a:rPr>
                        <a:t>Prehistoric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latin typeface="Twinkl Cursive Looped"/>
                        </a:rPr>
                        <a:t>The time before written history began. 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4856246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latin typeface="Twinkl Cursive Looped"/>
                        </a:rPr>
                        <a:t>Palaeolithic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latin typeface="Twinkl Cursive Looped"/>
                        </a:rPr>
                        <a:t>(Old Stone Age): An early period where people were hunter-gatherers using simple stone tools. </a:t>
                      </a:r>
                      <a:endParaRPr lang="en-GB" sz="14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6881992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>
                          <a:latin typeface="Twinkl Cursive Looped"/>
                        </a:rPr>
                        <a:t>Mesolithic </a:t>
                      </a:r>
                      <a:endParaRPr lang="en-GB" sz="14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latin typeface="Twinkl Cursive Looped"/>
                        </a:rPr>
                        <a:t>(Middle Stone Age): A middle period when people developed finer tools and started fishing. </a:t>
                      </a:r>
                      <a:endParaRPr lang="en-GB" sz="14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328787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>
                          <a:latin typeface="Twinkl Cursive Looped"/>
                        </a:rPr>
                        <a:t>Neolithic</a:t>
                      </a:r>
                      <a:endParaRPr lang="en-GB" sz="14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latin typeface="Twinkl Cursive Looped"/>
                        </a:rPr>
                        <a:t>(New Stone Age): The final stage of the Stone Age, marked by the start of farming and permanent settlements. </a:t>
                      </a:r>
                      <a:endParaRPr lang="en-GB" sz="14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02697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>
                          <a:latin typeface="Twinkl Cursive Looped"/>
                        </a:rPr>
                        <a:t>Settlement</a:t>
                      </a:r>
                      <a:endParaRPr lang="en-GB" sz="14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latin typeface="Twinkl Cursive Looped"/>
                        </a:rPr>
                        <a:t>A place where a community of people builds a village. </a:t>
                      </a:r>
                      <a:endParaRPr lang="en-GB" sz="14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5441440"/>
                  </a:ext>
                </a:extLst>
              </a:tr>
              <a:tr h="35718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>
                          <a:latin typeface="Twinkl Cursive Looped"/>
                        </a:rPr>
                        <a:t>Nomadic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latin typeface="Twinkl Cursive Looped"/>
                        </a:rPr>
                        <a:t>Moving from place to place in search of food and resources. 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7396814"/>
                  </a:ext>
                </a:extLst>
              </a:tr>
              <a:tr h="35718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>
                          <a:latin typeface="Twinkl Cursive Looped"/>
                        </a:rPr>
                        <a:t>Hunter-Gatherer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latin typeface="Twinkl Cursive Looped"/>
                        </a:rPr>
                        <a:t>A person who hunts animals and gathers wild plants for food. 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3927245"/>
                  </a:ext>
                </a:extLst>
              </a:tr>
              <a:tr h="35718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>
                          <a:latin typeface="Twinkl Cursive Looped"/>
                        </a:rPr>
                        <a:t>Artefact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 baseline="0" noProof="0">
                          <a:solidFill>
                            <a:srgbClr val="000000"/>
                          </a:solidFill>
                          <a:latin typeface="Twinkl Cursive Looped"/>
                        </a:rPr>
                        <a:t>An object made by a human, especially one of historical/cultural interest. </a:t>
                      </a:r>
                      <a:endParaRPr 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6841731"/>
                  </a:ext>
                </a:extLst>
              </a:tr>
              <a:tr h="35718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>
                          <a:latin typeface="Twinkl Cursive Looped"/>
                        </a:rPr>
                        <a:t>BC/AD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latin typeface="Twinkl Cursive Looped"/>
                        </a:rPr>
                        <a:t> Before Christ/Before Common Era   Anno Domini/Common Era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058409"/>
                  </a:ext>
                </a:extLst>
              </a:tr>
            </a:tbl>
          </a:graphicData>
        </a:graphic>
      </p:graphicFrame>
      <p:pic>
        <p:nvPicPr>
          <p:cNvPr id="3" name="Picture 2" descr="A cartoon of a person with her arms up&#10;&#10;AI-generated content may be incorrect.">
            <a:extLst>
              <a:ext uri="{FF2B5EF4-FFF2-40B4-BE49-F238E27FC236}">
                <a16:creationId xmlns:a16="http://schemas.microsoft.com/office/drawing/2014/main" id="{C1491D7D-1EA1-5A40-CE88-BA07CEB57E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0807" y="4910978"/>
            <a:ext cx="3149974" cy="1608045"/>
          </a:xfrm>
          <a:prstGeom prst="rect">
            <a:avLst/>
          </a:prstGeom>
        </p:spPr>
      </p:pic>
      <p:pic>
        <p:nvPicPr>
          <p:cNvPr id="6" name="Picture 5" descr="A stonehenge in a grassy field with Stonehenge in the background&#10;&#10;AI-generated content may be incorrect.">
            <a:extLst>
              <a:ext uri="{FF2B5EF4-FFF2-40B4-BE49-F238E27FC236}">
                <a16:creationId xmlns:a16="http://schemas.microsoft.com/office/drawing/2014/main" id="{FF017EF7-1D48-7AED-905F-97BAABE37E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0147" y="4908176"/>
            <a:ext cx="2106706" cy="1613648"/>
          </a:xfrm>
          <a:prstGeom prst="rect">
            <a:avLst/>
          </a:prstGeom>
        </p:spPr>
      </p:pic>
      <p:pic>
        <p:nvPicPr>
          <p:cNvPr id="9" name="Picture 8" descr="A cave painting of animals&#10;&#10;AI-generated content may be incorrect.">
            <a:extLst>
              <a:ext uri="{FF2B5EF4-FFF2-40B4-BE49-F238E27FC236}">
                <a16:creationId xmlns:a16="http://schemas.microsoft.com/office/drawing/2014/main" id="{5383573B-B816-FAE2-1462-2C2C22BE58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4075" y="4897811"/>
            <a:ext cx="2329703" cy="1623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360F4B3-41D4-432D-A420-7A61BE66643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0301AE6-6DCC-402C-95CA-23405540AFE3}"/>
</file>

<file path=customXml/itemProps3.xml><?xml version="1.0" encoding="utf-8"?>
<ds:datastoreItem xmlns:ds="http://schemas.openxmlformats.org/officeDocument/2006/customXml" ds:itemID="{84999901-BD19-4D9A-A866-7FDF60CE78FA}">
  <ds:schemaRefs>
    <ds:schemaRef ds:uri="ecb2cf84-6029-4acf-9dbd-6a7eff6c5799"/>
    <ds:schemaRef ds:uri="fe7d9c45-4f31-48a1-aaaf-9b14d98a2c27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394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Katrina Dodds</cp:lastModifiedBy>
  <cp:revision>2</cp:revision>
  <dcterms:created xsi:type="dcterms:W3CDTF">2025-01-23T10:05:23Z</dcterms:created>
  <dcterms:modified xsi:type="dcterms:W3CDTF">2026-01-29T10:41:37Z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